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0"/>
  </p:notesMasterIdLst>
  <p:sldIdLst>
    <p:sldId id="269" r:id="rId5"/>
    <p:sldId id="260" r:id="rId6"/>
    <p:sldId id="259" r:id="rId7"/>
    <p:sldId id="262" r:id="rId8"/>
    <p:sldId id="263" r:id="rId9"/>
    <p:sldId id="264" r:id="rId10"/>
    <p:sldId id="265" r:id="rId11"/>
    <p:sldId id="266" r:id="rId12"/>
    <p:sldId id="267" r:id="rId13"/>
    <p:sldId id="268" r:id="rId14"/>
    <p:sldId id="270" r:id="rId15"/>
    <p:sldId id="271" r:id="rId16"/>
    <p:sldId id="283"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11/17/2021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11/17/2021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11/17/2021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11/17/2021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11/17/2021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11/17/2021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11/17/2021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11/17/2021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6F347-1B2F-4097-AEB5-4A26FB45D67A}" type="datetime1">
              <a:rPr lang="en-US" smtClean="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11/17/2021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75B4BE-627A-4EC1-99E1-6F1AA97AB802}" type="datetime1">
              <a:rPr lang="en-US" smtClean="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11/17/2021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BED6AC-4FBA-40BD-BE75-20DB64DA4BAD}" type="datetime1">
              <a:rPr lang="en-US" smtClean="0"/>
              <a:t>11/17/2021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33C87-D201-458A-93C0-8EDD9AC92D93}" type="datetime1">
              <a:rPr lang="en-US" smtClean="0"/>
              <a:t>11/17/2021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E6829-5A25-485A-91B1-5D6D58BB9F23}" type="datetime1">
              <a:rPr lang="en-US" smtClean="0"/>
              <a:t>11/17/2021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11/17/2021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11/17/2021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11/17/2021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11/17/2021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finiti/consumer-reviews-of-amazon-produc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193862" y="690036"/>
            <a:ext cx="7434070" cy="1474330"/>
          </a:xfrm>
        </p:spPr>
        <p:txBody>
          <a:bodyPr>
            <a:normAutofit/>
          </a:bodyPr>
          <a:lstStyle/>
          <a:p>
            <a:r>
              <a:rPr lang="en-US" dirty="0"/>
              <a:t>  </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72158" y="2353692"/>
            <a:ext cx="7454077" cy="3589785"/>
          </a:xfrm>
        </p:spPr>
        <p:txBody>
          <a:bodyPr>
            <a:normAutofit/>
          </a:bodyPr>
          <a:lstStyle/>
          <a:p>
            <a:pPr marL="0" indent="0">
              <a:lnSpc>
                <a:spcPct val="100000"/>
              </a:lnSpc>
              <a:buNone/>
            </a:pPr>
            <a:r>
              <a:rPr lang="en-US" sz="2400" dirty="0"/>
              <a:t>                                 Group 1</a:t>
            </a:r>
          </a:p>
        </p:txBody>
      </p:sp>
      <p:graphicFrame>
        <p:nvGraphicFramePr>
          <p:cNvPr id="7" name="Table 10">
            <a:extLst>
              <a:ext uri="{FF2B5EF4-FFF2-40B4-BE49-F238E27FC236}">
                <a16:creationId xmlns:a16="http://schemas.microsoft.com/office/drawing/2014/main" id="{B8E12DB5-C86F-4283-8672-C95DBD8E79EB}"/>
              </a:ext>
            </a:extLst>
          </p:cNvPr>
          <p:cNvGraphicFramePr>
            <a:graphicFrameLocks/>
          </p:cNvGraphicFramePr>
          <p:nvPr>
            <p:extLst>
              <p:ext uri="{D42A27DB-BD31-4B8C-83A1-F6EECF244321}">
                <p14:modId xmlns:p14="http://schemas.microsoft.com/office/powerpoint/2010/main" val="2681115901"/>
              </p:ext>
            </p:extLst>
          </p:nvPr>
        </p:nvGraphicFramePr>
        <p:xfrm>
          <a:off x="4346376" y="3180628"/>
          <a:ext cx="6942336" cy="3200400"/>
        </p:xfrm>
        <a:graphic>
          <a:graphicData uri="http://schemas.openxmlformats.org/drawingml/2006/table">
            <a:tbl>
              <a:tblPr firstRow="1" bandRow="1">
                <a:tableStyleId>{073A0DAA-6AF3-43AB-8588-CEC1D06C72B9}</a:tableStyleId>
              </a:tblPr>
              <a:tblGrid>
                <a:gridCol w="3387158">
                  <a:extLst>
                    <a:ext uri="{9D8B030D-6E8A-4147-A177-3AD203B41FA5}">
                      <a16:colId xmlns:a16="http://schemas.microsoft.com/office/drawing/2014/main" val="3892824157"/>
                    </a:ext>
                  </a:extLst>
                </a:gridCol>
                <a:gridCol w="3555178">
                  <a:extLst>
                    <a:ext uri="{9D8B030D-6E8A-4147-A177-3AD203B41FA5}">
                      <a16:colId xmlns:a16="http://schemas.microsoft.com/office/drawing/2014/main" val="3586897390"/>
                    </a:ext>
                  </a:extLst>
                </a:gridCol>
              </a:tblGrid>
              <a:tr h="635773">
                <a:tc>
                  <a:txBody>
                    <a:bodyPr/>
                    <a:lstStyle/>
                    <a:p>
                      <a:r>
                        <a:rPr lang="en-US" dirty="0"/>
                        <a:t>          </a:t>
                      </a:r>
                      <a:endParaRPr lang="en-US" sz="1600" dirty="0"/>
                    </a:p>
                    <a:p>
                      <a:r>
                        <a:rPr lang="en-US" sz="1600" dirty="0"/>
                        <a:t>                     Roll Number</a:t>
                      </a:r>
                    </a:p>
                  </a:txBody>
                  <a:tcPr/>
                </a:tc>
                <a:tc>
                  <a:txBody>
                    <a:bodyPr/>
                    <a:lstStyle/>
                    <a:p>
                      <a:endParaRPr lang="en-US" dirty="0"/>
                    </a:p>
                    <a:p>
                      <a:r>
                        <a:rPr lang="en-US" dirty="0"/>
                        <a:t>               </a:t>
                      </a:r>
                      <a:r>
                        <a:rPr lang="en-US" sz="1600" dirty="0"/>
                        <a:t>Student Name</a:t>
                      </a:r>
                      <a:endParaRPr lang="en-US" dirty="0"/>
                    </a:p>
                  </a:txBody>
                  <a:tcPr/>
                </a:tc>
                <a:extLst>
                  <a:ext uri="{0D108BD9-81ED-4DB2-BD59-A6C34878D82A}">
                    <a16:rowId xmlns:a16="http://schemas.microsoft.com/office/drawing/2014/main" val="1083441252"/>
                  </a:ext>
                </a:extLst>
              </a:tr>
              <a:tr h="635773">
                <a:tc>
                  <a:txBody>
                    <a:bodyPr/>
                    <a:lstStyle/>
                    <a:p>
                      <a:endParaRPr lang="en-US" dirty="0"/>
                    </a:p>
                    <a:p>
                      <a:r>
                        <a:rPr lang="en-US" dirty="0"/>
                        <a:t>               CB.EN.U4CSE19602 </a:t>
                      </a:r>
                    </a:p>
                  </a:txBody>
                  <a:tcPr/>
                </a:tc>
                <a:tc>
                  <a:txBody>
                    <a:bodyPr/>
                    <a:lstStyle/>
                    <a:p>
                      <a:endParaRPr lang="en-US" dirty="0"/>
                    </a:p>
                    <a:p>
                      <a:r>
                        <a:rPr lang="en-US" dirty="0"/>
                        <a:t>            Adarsh </a:t>
                      </a:r>
                      <a:r>
                        <a:rPr lang="en-US" dirty="0" err="1"/>
                        <a:t>Jayan</a:t>
                      </a:r>
                      <a:endParaRPr lang="en-US" dirty="0"/>
                    </a:p>
                  </a:txBody>
                  <a:tcPr/>
                </a:tc>
                <a:extLst>
                  <a:ext uri="{0D108BD9-81ED-4DB2-BD59-A6C34878D82A}">
                    <a16:rowId xmlns:a16="http://schemas.microsoft.com/office/drawing/2014/main" val="1927214463"/>
                  </a:ext>
                </a:extLst>
              </a:tr>
              <a:tr h="635773">
                <a:tc>
                  <a:txBody>
                    <a:bodyPr/>
                    <a:lstStyle/>
                    <a:p>
                      <a:r>
                        <a:rPr lang="en-US" dirty="0"/>
                        <a:t> </a:t>
                      </a:r>
                    </a:p>
                    <a:p>
                      <a:r>
                        <a:rPr lang="en-US" dirty="0"/>
                        <a:t>               CB.EN.U4CSE19615</a:t>
                      </a:r>
                    </a:p>
                  </a:txBody>
                  <a:tcPr/>
                </a:tc>
                <a:tc>
                  <a:txBody>
                    <a:bodyPr/>
                    <a:lstStyle/>
                    <a:p>
                      <a:endParaRPr lang="en-US" dirty="0"/>
                    </a:p>
                    <a:p>
                      <a:r>
                        <a:rPr lang="en-US" dirty="0"/>
                        <a:t>            Dev </a:t>
                      </a:r>
                      <a:r>
                        <a:rPr lang="en-US" dirty="0" err="1"/>
                        <a:t>Divyendh</a:t>
                      </a:r>
                      <a:endParaRPr lang="en-US" dirty="0"/>
                    </a:p>
                  </a:txBody>
                  <a:tcPr/>
                </a:tc>
                <a:extLst>
                  <a:ext uri="{0D108BD9-81ED-4DB2-BD59-A6C34878D82A}">
                    <a16:rowId xmlns:a16="http://schemas.microsoft.com/office/drawing/2014/main" val="2422530426"/>
                  </a:ext>
                </a:extLst>
              </a:tr>
              <a:tr h="635773">
                <a:tc>
                  <a:txBody>
                    <a:bodyPr/>
                    <a:lstStyle/>
                    <a:p>
                      <a:r>
                        <a:rPr lang="en-US" dirty="0"/>
                        <a:t> </a:t>
                      </a:r>
                    </a:p>
                    <a:p>
                      <a:r>
                        <a:rPr lang="en-US" dirty="0"/>
                        <a:t>               CB.EN.U4CSE19626 </a:t>
                      </a:r>
                    </a:p>
                  </a:txBody>
                  <a:tcPr/>
                </a:tc>
                <a:tc>
                  <a:txBody>
                    <a:bodyPr/>
                    <a:lstStyle/>
                    <a:p>
                      <a:endParaRPr lang="en-US" dirty="0"/>
                    </a:p>
                    <a:p>
                      <a:r>
                        <a:rPr lang="en-US" dirty="0"/>
                        <a:t>             Karthik Shriram</a:t>
                      </a:r>
                    </a:p>
                  </a:txBody>
                  <a:tcPr/>
                </a:tc>
                <a:extLst>
                  <a:ext uri="{0D108BD9-81ED-4DB2-BD59-A6C34878D82A}">
                    <a16:rowId xmlns:a16="http://schemas.microsoft.com/office/drawing/2014/main" val="1224081537"/>
                  </a:ext>
                </a:extLst>
              </a:tr>
              <a:tr h="635773">
                <a:tc>
                  <a:txBody>
                    <a:bodyPr/>
                    <a:lstStyle/>
                    <a:p>
                      <a:r>
                        <a:rPr lang="en-US" dirty="0"/>
                        <a:t> </a:t>
                      </a:r>
                    </a:p>
                    <a:p>
                      <a:r>
                        <a:rPr lang="en-US" dirty="0"/>
                        <a:t>               CB.EN.U4CSE19649 </a:t>
                      </a:r>
                    </a:p>
                  </a:txBody>
                  <a:tcPr/>
                </a:tc>
                <a:tc>
                  <a:txBody>
                    <a:bodyPr/>
                    <a:lstStyle/>
                    <a:p>
                      <a:endParaRPr lang="en-US" dirty="0"/>
                    </a:p>
                    <a:p>
                      <a:r>
                        <a:rPr lang="en-US" dirty="0"/>
                        <a:t>             Sri Chakra Teja</a:t>
                      </a:r>
                    </a:p>
                  </a:txBody>
                  <a:tcPr/>
                </a:tc>
                <a:extLst>
                  <a:ext uri="{0D108BD9-81ED-4DB2-BD59-A6C34878D82A}">
                    <a16:rowId xmlns:a16="http://schemas.microsoft.com/office/drawing/2014/main" val="728687243"/>
                  </a:ext>
                </a:extLst>
              </a:tr>
            </a:tbl>
          </a:graphicData>
        </a:graphic>
      </p:graphicFrame>
      <p:sp>
        <p:nvSpPr>
          <p:cNvPr id="9" name="TextBox 8">
            <a:extLst>
              <a:ext uri="{FF2B5EF4-FFF2-40B4-BE49-F238E27FC236}">
                <a16:creationId xmlns:a16="http://schemas.microsoft.com/office/drawing/2014/main" id="{B4E1F3DE-1EDE-416A-A023-FACEA3A462B5}"/>
              </a:ext>
            </a:extLst>
          </p:cNvPr>
          <p:cNvSpPr txBox="1"/>
          <p:nvPr/>
        </p:nvSpPr>
        <p:spPr>
          <a:xfrm>
            <a:off x="3918441" y="639315"/>
            <a:ext cx="7798207" cy="1384995"/>
          </a:xfrm>
          <a:prstGeom prst="rect">
            <a:avLst/>
          </a:prstGeom>
          <a:noFill/>
        </p:spPr>
        <p:txBody>
          <a:bodyPr wrap="square">
            <a:spAutoFit/>
          </a:bodyPr>
          <a:lstStyle/>
          <a:p>
            <a:pPr algn="ctr"/>
            <a:r>
              <a:rPr lang="en-US" sz="2800" b="1" dirty="0"/>
              <a:t>A Product Recommendation system that recommends quality products by exploiting user written reviews</a:t>
            </a:r>
          </a:p>
        </p:txBody>
      </p:sp>
    </p:spTree>
    <p:extLst>
      <p:ext uri="{BB962C8B-B14F-4D97-AF65-F5344CB8AC3E}">
        <p14:creationId xmlns:p14="http://schemas.microsoft.com/office/powerpoint/2010/main" val="311558919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10729" y="314421"/>
            <a:ext cx="6988088" cy="1083517"/>
          </a:xfrm>
        </p:spPr>
        <p:txBody>
          <a:bodyPr>
            <a:normAutofit/>
          </a:bodyPr>
          <a:lstStyle/>
          <a:p>
            <a:r>
              <a:rPr lang="en-US" dirty="0"/>
              <a:t>Data </a:t>
            </a:r>
            <a:r>
              <a:rPr lang="en-US" dirty="0" err="1"/>
              <a:t>visualisation</a:t>
            </a:r>
            <a:r>
              <a:rPr lang="en-US" dirty="0"/>
              <a:t>  </a:t>
            </a:r>
          </a:p>
        </p:txBody>
      </p:sp>
      <p:sp>
        <p:nvSpPr>
          <p:cNvPr id="5" name="Content Placeholder 4">
            <a:extLst>
              <a:ext uri="{FF2B5EF4-FFF2-40B4-BE49-F238E27FC236}">
                <a16:creationId xmlns:a16="http://schemas.microsoft.com/office/drawing/2014/main" id="{33560438-AF79-4C28-AC64-E6D02E244C6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999417B-7B3C-4064-8C1E-55836F909D6D}"/>
              </a:ext>
            </a:extLst>
          </p:cNvPr>
          <p:cNvPicPr>
            <a:picLocks noChangeAspect="1"/>
          </p:cNvPicPr>
          <p:nvPr/>
        </p:nvPicPr>
        <p:blipFill>
          <a:blip r:embed="rId2"/>
          <a:stretch>
            <a:fillRect/>
          </a:stretch>
        </p:blipFill>
        <p:spPr>
          <a:xfrm>
            <a:off x="779061" y="1538229"/>
            <a:ext cx="4668592" cy="2764895"/>
          </a:xfrm>
          <a:prstGeom prst="rect">
            <a:avLst/>
          </a:prstGeom>
        </p:spPr>
      </p:pic>
      <p:pic>
        <p:nvPicPr>
          <p:cNvPr id="7" name="Picture 6">
            <a:extLst>
              <a:ext uri="{FF2B5EF4-FFF2-40B4-BE49-F238E27FC236}">
                <a16:creationId xmlns:a16="http://schemas.microsoft.com/office/drawing/2014/main" id="{B7D9659B-90DE-4A76-9665-3CA26FC190D7}"/>
              </a:ext>
            </a:extLst>
          </p:cNvPr>
          <p:cNvPicPr>
            <a:picLocks noChangeAspect="1"/>
          </p:cNvPicPr>
          <p:nvPr/>
        </p:nvPicPr>
        <p:blipFill>
          <a:blip r:embed="rId3"/>
          <a:stretch>
            <a:fillRect/>
          </a:stretch>
        </p:blipFill>
        <p:spPr>
          <a:xfrm>
            <a:off x="5799403" y="3951707"/>
            <a:ext cx="5899414" cy="2641843"/>
          </a:xfrm>
          <a:prstGeom prst="rect">
            <a:avLst/>
          </a:prstGeom>
        </p:spPr>
      </p:pic>
      <p:pic>
        <p:nvPicPr>
          <p:cNvPr id="11" name="Picture 10">
            <a:extLst>
              <a:ext uri="{FF2B5EF4-FFF2-40B4-BE49-F238E27FC236}">
                <a16:creationId xmlns:a16="http://schemas.microsoft.com/office/drawing/2014/main" id="{167ABB83-6209-40D9-AB11-DC69243BFA62}"/>
              </a:ext>
            </a:extLst>
          </p:cNvPr>
          <p:cNvPicPr>
            <a:picLocks noChangeAspect="1"/>
          </p:cNvPicPr>
          <p:nvPr/>
        </p:nvPicPr>
        <p:blipFill>
          <a:blip r:embed="rId4"/>
          <a:stretch>
            <a:fillRect/>
          </a:stretch>
        </p:blipFill>
        <p:spPr>
          <a:xfrm>
            <a:off x="779060" y="4452615"/>
            <a:ext cx="4668593" cy="2140935"/>
          </a:xfrm>
          <a:prstGeom prst="rect">
            <a:avLst/>
          </a:prstGeom>
        </p:spPr>
      </p:pic>
      <p:pic>
        <p:nvPicPr>
          <p:cNvPr id="13" name="Picture 12">
            <a:extLst>
              <a:ext uri="{FF2B5EF4-FFF2-40B4-BE49-F238E27FC236}">
                <a16:creationId xmlns:a16="http://schemas.microsoft.com/office/drawing/2014/main" id="{8A908B5F-1DA8-401A-8830-1F92FA3440DF}"/>
              </a:ext>
            </a:extLst>
          </p:cNvPr>
          <p:cNvPicPr>
            <a:picLocks noChangeAspect="1"/>
          </p:cNvPicPr>
          <p:nvPr/>
        </p:nvPicPr>
        <p:blipFill>
          <a:blip r:embed="rId5"/>
          <a:stretch>
            <a:fillRect/>
          </a:stretch>
        </p:blipFill>
        <p:spPr>
          <a:xfrm>
            <a:off x="5799403" y="1534094"/>
            <a:ext cx="5899414" cy="2281457"/>
          </a:xfrm>
          <a:prstGeom prst="rect">
            <a:avLst/>
          </a:prstGeom>
        </p:spPr>
      </p:pic>
    </p:spTree>
    <p:extLst>
      <p:ext uri="{BB962C8B-B14F-4D97-AF65-F5344CB8AC3E}">
        <p14:creationId xmlns:p14="http://schemas.microsoft.com/office/powerpoint/2010/main" val="333023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Sentiment analysis  </a:t>
            </a:r>
          </a:p>
        </p:txBody>
      </p:sp>
      <p:sp>
        <p:nvSpPr>
          <p:cNvPr id="4" name="Content Placeholder 3">
            <a:extLst>
              <a:ext uri="{FF2B5EF4-FFF2-40B4-BE49-F238E27FC236}">
                <a16:creationId xmlns:a16="http://schemas.microsoft.com/office/drawing/2014/main" id="{48F7F143-3482-4CDF-9BB9-9550751D7410}"/>
              </a:ext>
            </a:extLst>
          </p:cNvPr>
          <p:cNvSpPr>
            <a:spLocks noGrp="1"/>
          </p:cNvSpPr>
          <p:nvPr>
            <p:ph idx="1"/>
          </p:nvPr>
        </p:nvSpPr>
        <p:spPr>
          <a:xfrm>
            <a:off x="685800" y="1638749"/>
            <a:ext cx="10820400" cy="4024125"/>
          </a:xfrm>
        </p:spPr>
        <p:txBody>
          <a:bodyPr/>
          <a:lstStyle/>
          <a:p>
            <a:r>
              <a:rPr lang="en-US" dirty="0"/>
              <a:t>Sentiment analysis (or opinion mining) is a natural language processing (NLP) technique used to determine whether data is positive, negative or neutral. Sentiment analysis is often performed on textual data to help businesses monitor brand and product sentiment in customer feedback, and understand customer needs.</a:t>
            </a:r>
          </a:p>
          <a:p>
            <a:r>
              <a:rPr lang="en-US" dirty="0"/>
              <a:t>There are three stages of sentiment analysis </a:t>
            </a:r>
          </a:p>
          <a:p>
            <a:r>
              <a:rPr lang="en-US" dirty="0"/>
              <a:t>1) data preprocessing ( WRT sentiments) </a:t>
            </a:r>
          </a:p>
          <a:p>
            <a:r>
              <a:rPr lang="en-US" dirty="0"/>
              <a:t>2) feature extraction </a:t>
            </a:r>
          </a:p>
          <a:p>
            <a:r>
              <a:rPr lang="en-US" dirty="0"/>
              <a:t>3) choosing ML algorithm</a:t>
            </a:r>
          </a:p>
          <a:p>
            <a:endParaRPr lang="en-US" dirty="0"/>
          </a:p>
        </p:txBody>
      </p:sp>
    </p:spTree>
    <p:extLst>
      <p:ext uri="{BB962C8B-B14F-4D97-AF65-F5344CB8AC3E}">
        <p14:creationId xmlns:p14="http://schemas.microsoft.com/office/powerpoint/2010/main" val="3701417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Data preprocessing  </a:t>
            </a:r>
          </a:p>
        </p:txBody>
      </p:sp>
      <p:sp>
        <p:nvSpPr>
          <p:cNvPr id="4" name="Content Placeholder 3">
            <a:extLst>
              <a:ext uri="{FF2B5EF4-FFF2-40B4-BE49-F238E27FC236}">
                <a16:creationId xmlns:a16="http://schemas.microsoft.com/office/drawing/2014/main" id="{48F7F143-3482-4CDF-9BB9-9550751D7410}"/>
              </a:ext>
            </a:extLst>
          </p:cNvPr>
          <p:cNvSpPr>
            <a:spLocks noGrp="1"/>
          </p:cNvSpPr>
          <p:nvPr>
            <p:ph idx="1"/>
          </p:nvPr>
        </p:nvSpPr>
        <p:spPr>
          <a:xfrm>
            <a:off x="685800" y="1638749"/>
            <a:ext cx="10820400" cy="4024125"/>
          </a:xfrm>
        </p:spPr>
        <p:txBody>
          <a:bodyPr/>
          <a:lstStyle/>
          <a:p>
            <a:r>
              <a:rPr lang="en-US" dirty="0"/>
              <a:t>Tokenization — convert sentences to words Removing unnecessary punctuation, tags.</a:t>
            </a:r>
          </a:p>
          <a:p>
            <a:r>
              <a:rPr lang="en-US" dirty="0"/>
              <a:t>Removing stop words — frequent words such as ”the”, ”is”, etc. that do not have specific semantic.</a:t>
            </a:r>
          </a:p>
          <a:p>
            <a:r>
              <a:rPr lang="en-US" dirty="0"/>
              <a:t>Stemming — words are reduced to a root by removing inflection through dropping unnecessary characters, usually a suffix.</a:t>
            </a:r>
          </a:p>
          <a:p>
            <a:r>
              <a:rPr lang="en-US" dirty="0"/>
              <a:t>Lemmatization — Another approach to remove inflection by determining the part of speech and utilizing detailed database of the language.</a:t>
            </a:r>
          </a:p>
        </p:txBody>
      </p:sp>
    </p:spTree>
    <p:extLst>
      <p:ext uri="{BB962C8B-B14F-4D97-AF65-F5344CB8AC3E}">
        <p14:creationId xmlns:p14="http://schemas.microsoft.com/office/powerpoint/2010/main" val="4152951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Feature extraction  </a:t>
            </a:r>
          </a:p>
        </p:txBody>
      </p:sp>
      <p:sp>
        <p:nvSpPr>
          <p:cNvPr id="4" name="Content Placeholder 3">
            <a:extLst>
              <a:ext uri="{FF2B5EF4-FFF2-40B4-BE49-F238E27FC236}">
                <a16:creationId xmlns:a16="http://schemas.microsoft.com/office/drawing/2014/main" id="{48F7F143-3482-4CDF-9BB9-9550751D7410}"/>
              </a:ext>
            </a:extLst>
          </p:cNvPr>
          <p:cNvSpPr>
            <a:spLocks noGrp="1"/>
          </p:cNvSpPr>
          <p:nvPr>
            <p:ph idx="1"/>
          </p:nvPr>
        </p:nvSpPr>
        <p:spPr>
          <a:xfrm>
            <a:off x="685800" y="1638749"/>
            <a:ext cx="10820400" cy="4024125"/>
          </a:xfrm>
        </p:spPr>
        <p:txBody>
          <a:bodyPr/>
          <a:lstStyle/>
          <a:p>
            <a:r>
              <a:rPr lang="en-US" dirty="0"/>
              <a:t>We use two techniques to feature extract</a:t>
            </a:r>
          </a:p>
          <a:p>
            <a:r>
              <a:rPr lang="en-US" dirty="0"/>
              <a:t>1) polarization</a:t>
            </a:r>
          </a:p>
          <a:p>
            <a:r>
              <a:rPr lang="en-US" dirty="0"/>
              <a:t>2) vectorization</a:t>
            </a:r>
          </a:p>
        </p:txBody>
      </p:sp>
    </p:spTree>
    <p:extLst>
      <p:ext uri="{BB962C8B-B14F-4D97-AF65-F5344CB8AC3E}">
        <p14:creationId xmlns:p14="http://schemas.microsoft.com/office/powerpoint/2010/main" val="376560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Text Cleaning  </a:t>
            </a:r>
          </a:p>
        </p:txBody>
      </p:sp>
      <p:sp>
        <p:nvSpPr>
          <p:cNvPr id="4" name="Content Placeholder 3">
            <a:extLst>
              <a:ext uri="{FF2B5EF4-FFF2-40B4-BE49-F238E27FC236}">
                <a16:creationId xmlns:a16="http://schemas.microsoft.com/office/drawing/2014/main" id="{48F7F143-3482-4CDF-9BB9-9550751D7410}"/>
              </a:ext>
            </a:extLst>
          </p:cNvPr>
          <p:cNvSpPr>
            <a:spLocks noGrp="1"/>
          </p:cNvSpPr>
          <p:nvPr>
            <p:ph idx="1"/>
          </p:nvPr>
        </p:nvSpPr>
        <p:spPr>
          <a:xfrm>
            <a:off x="685800" y="1398495"/>
            <a:ext cx="10820400" cy="4264380"/>
          </a:xfrm>
        </p:spPr>
        <p:txBody>
          <a:bodyPr/>
          <a:lstStyle/>
          <a:p>
            <a:r>
              <a:rPr lang="en-US" dirty="0"/>
              <a:t>Text Punctuations cleaning :</a:t>
            </a:r>
          </a:p>
          <a:p>
            <a:pPr marL="0" indent="0">
              <a:buNone/>
            </a:pPr>
            <a:endParaRPr lang="en-US" dirty="0"/>
          </a:p>
        </p:txBody>
      </p:sp>
      <p:pic>
        <p:nvPicPr>
          <p:cNvPr id="5" name="Picture 4">
            <a:extLst>
              <a:ext uri="{FF2B5EF4-FFF2-40B4-BE49-F238E27FC236}">
                <a16:creationId xmlns:a16="http://schemas.microsoft.com/office/drawing/2014/main" id="{BB0114AA-00E8-407C-AD96-D68F03ED5D3A}"/>
              </a:ext>
            </a:extLst>
          </p:cNvPr>
          <p:cNvPicPr>
            <a:picLocks noChangeAspect="1"/>
          </p:cNvPicPr>
          <p:nvPr/>
        </p:nvPicPr>
        <p:blipFill>
          <a:blip r:embed="rId2"/>
          <a:stretch>
            <a:fillRect/>
          </a:stretch>
        </p:blipFill>
        <p:spPr>
          <a:xfrm>
            <a:off x="947176" y="1957234"/>
            <a:ext cx="5494472" cy="2154525"/>
          </a:xfrm>
          <a:prstGeom prst="rect">
            <a:avLst/>
          </a:prstGeom>
        </p:spPr>
      </p:pic>
      <p:pic>
        <p:nvPicPr>
          <p:cNvPr id="9" name="Picture 8">
            <a:extLst>
              <a:ext uri="{FF2B5EF4-FFF2-40B4-BE49-F238E27FC236}">
                <a16:creationId xmlns:a16="http://schemas.microsoft.com/office/drawing/2014/main" id="{7BC43245-6AAD-4AE3-9FA9-094C1073E24B}"/>
              </a:ext>
            </a:extLst>
          </p:cNvPr>
          <p:cNvPicPr>
            <a:picLocks noChangeAspect="1"/>
          </p:cNvPicPr>
          <p:nvPr/>
        </p:nvPicPr>
        <p:blipFill>
          <a:blip r:embed="rId3"/>
          <a:stretch>
            <a:fillRect/>
          </a:stretch>
        </p:blipFill>
        <p:spPr>
          <a:xfrm>
            <a:off x="1130463" y="4898848"/>
            <a:ext cx="9688862" cy="1621850"/>
          </a:xfrm>
          <a:prstGeom prst="rect">
            <a:avLst/>
          </a:prstGeom>
        </p:spPr>
      </p:pic>
      <p:pic>
        <p:nvPicPr>
          <p:cNvPr id="11" name="Picture 10">
            <a:extLst>
              <a:ext uri="{FF2B5EF4-FFF2-40B4-BE49-F238E27FC236}">
                <a16:creationId xmlns:a16="http://schemas.microsoft.com/office/drawing/2014/main" id="{8575B96C-878B-4170-8C9D-D11904217C25}"/>
              </a:ext>
            </a:extLst>
          </p:cNvPr>
          <p:cNvPicPr>
            <a:picLocks noChangeAspect="1"/>
          </p:cNvPicPr>
          <p:nvPr/>
        </p:nvPicPr>
        <p:blipFill>
          <a:blip r:embed="rId4"/>
          <a:stretch>
            <a:fillRect/>
          </a:stretch>
        </p:blipFill>
        <p:spPr>
          <a:xfrm>
            <a:off x="8172578" y="2529783"/>
            <a:ext cx="2530059" cy="1417443"/>
          </a:xfrm>
          <a:prstGeom prst="rect">
            <a:avLst/>
          </a:prstGeom>
        </p:spPr>
      </p:pic>
      <p:sp>
        <p:nvSpPr>
          <p:cNvPr id="12" name="TextBox 11">
            <a:extLst>
              <a:ext uri="{FF2B5EF4-FFF2-40B4-BE49-F238E27FC236}">
                <a16:creationId xmlns:a16="http://schemas.microsoft.com/office/drawing/2014/main" id="{1D304D7F-E389-4CF2-BDFA-C60F5559AAAD}"/>
              </a:ext>
            </a:extLst>
          </p:cNvPr>
          <p:cNvSpPr txBox="1"/>
          <p:nvPr/>
        </p:nvSpPr>
        <p:spPr>
          <a:xfrm>
            <a:off x="7772399" y="1957234"/>
            <a:ext cx="3472425" cy="369332"/>
          </a:xfrm>
          <a:prstGeom prst="rect">
            <a:avLst/>
          </a:prstGeom>
          <a:noFill/>
        </p:spPr>
        <p:txBody>
          <a:bodyPr wrap="none" rtlCol="0">
            <a:spAutoFit/>
          </a:bodyPr>
          <a:lstStyle/>
          <a:p>
            <a:r>
              <a:rPr lang="en-US" dirty="0"/>
              <a:t>Before punctuation cleaning:</a:t>
            </a:r>
          </a:p>
        </p:txBody>
      </p:sp>
      <p:sp>
        <p:nvSpPr>
          <p:cNvPr id="13" name="TextBox 12">
            <a:extLst>
              <a:ext uri="{FF2B5EF4-FFF2-40B4-BE49-F238E27FC236}">
                <a16:creationId xmlns:a16="http://schemas.microsoft.com/office/drawing/2014/main" id="{F7211714-A871-436E-87EF-1953F01C7D9C}"/>
              </a:ext>
            </a:extLst>
          </p:cNvPr>
          <p:cNvSpPr txBox="1"/>
          <p:nvPr/>
        </p:nvSpPr>
        <p:spPr>
          <a:xfrm>
            <a:off x="8014447" y="4340838"/>
            <a:ext cx="3325906" cy="369332"/>
          </a:xfrm>
          <a:prstGeom prst="rect">
            <a:avLst/>
          </a:prstGeom>
          <a:noFill/>
        </p:spPr>
        <p:txBody>
          <a:bodyPr wrap="square" rtlCol="0">
            <a:spAutoFit/>
          </a:bodyPr>
          <a:lstStyle/>
          <a:p>
            <a:r>
              <a:rPr lang="en-US" dirty="0"/>
              <a:t>After punctuation cleaning:</a:t>
            </a:r>
          </a:p>
        </p:txBody>
      </p:sp>
    </p:spTree>
    <p:extLst>
      <p:ext uri="{BB962C8B-B14F-4D97-AF65-F5344CB8AC3E}">
        <p14:creationId xmlns:p14="http://schemas.microsoft.com/office/powerpoint/2010/main" val="3596666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Removing stop words  </a:t>
            </a:r>
          </a:p>
        </p:txBody>
      </p:sp>
      <p:pic>
        <p:nvPicPr>
          <p:cNvPr id="5" name="Content Placeholder 4">
            <a:extLst>
              <a:ext uri="{FF2B5EF4-FFF2-40B4-BE49-F238E27FC236}">
                <a16:creationId xmlns:a16="http://schemas.microsoft.com/office/drawing/2014/main" id="{46BB8926-EF3B-4F24-91CF-3C54C794AAD0}"/>
              </a:ext>
            </a:extLst>
          </p:cNvPr>
          <p:cNvPicPr>
            <a:picLocks noGrp="1" noChangeAspect="1"/>
          </p:cNvPicPr>
          <p:nvPr>
            <p:ph idx="1"/>
          </p:nvPr>
        </p:nvPicPr>
        <p:blipFill>
          <a:blip r:embed="rId2"/>
          <a:stretch>
            <a:fillRect/>
          </a:stretch>
        </p:blipFill>
        <p:spPr>
          <a:xfrm>
            <a:off x="1917708" y="1016333"/>
            <a:ext cx="6500151" cy="3274421"/>
          </a:xfrm>
        </p:spPr>
      </p:pic>
      <p:pic>
        <p:nvPicPr>
          <p:cNvPr id="7" name="Picture 6">
            <a:extLst>
              <a:ext uri="{FF2B5EF4-FFF2-40B4-BE49-F238E27FC236}">
                <a16:creationId xmlns:a16="http://schemas.microsoft.com/office/drawing/2014/main" id="{E6B4F557-8A9B-4204-AD32-C74F5C0D842F}"/>
              </a:ext>
            </a:extLst>
          </p:cNvPr>
          <p:cNvPicPr>
            <a:picLocks noChangeAspect="1"/>
          </p:cNvPicPr>
          <p:nvPr/>
        </p:nvPicPr>
        <p:blipFill>
          <a:blip r:embed="rId3"/>
          <a:stretch>
            <a:fillRect/>
          </a:stretch>
        </p:blipFill>
        <p:spPr>
          <a:xfrm>
            <a:off x="1357153" y="4968262"/>
            <a:ext cx="2339543" cy="1371719"/>
          </a:xfrm>
          <a:prstGeom prst="rect">
            <a:avLst/>
          </a:prstGeom>
        </p:spPr>
      </p:pic>
      <p:pic>
        <p:nvPicPr>
          <p:cNvPr id="9" name="Picture 8">
            <a:extLst>
              <a:ext uri="{FF2B5EF4-FFF2-40B4-BE49-F238E27FC236}">
                <a16:creationId xmlns:a16="http://schemas.microsoft.com/office/drawing/2014/main" id="{00EAF1DE-A5E9-4526-BA5B-F4A94CCD5F80}"/>
              </a:ext>
            </a:extLst>
          </p:cNvPr>
          <p:cNvPicPr>
            <a:picLocks noChangeAspect="1"/>
          </p:cNvPicPr>
          <p:nvPr/>
        </p:nvPicPr>
        <p:blipFill>
          <a:blip r:embed="rId4"/>
          <a:stretch>
            <a:fillRect/>
          </a:stretch>
        </p:blipFill>
        <p:spPr>
          <a:xfrm>
            <a:off x="8229600" y="4968262"/>
            <a:ext cx="2605247" cy="1477977"/>
          </a:xfrm>
          <a:prstGeom prst="rect">
            <a:avLst/>
          </a:prstGeom>
        </p:spPr>
      </p:pic>
      <p:sp>
        <p:nvSpPr>
          <p:cNvPr id="11" name="TextBox 10">
            <a:extLst>
              <a:ext uri="{FF2B5EF4-FFF2-40B4-BE49-F238E27FC236}">
                <a16:creationId xmlns:a16="http://schemas.microsoft.com/office/drawing/2014/main" id="{3F48BA2A-8CA2-4867-995D-AF2486F84B8C}"/>
              </a:ext>
            </a:extLst>
          </p:cNvPr>
          <p:cNvSpPr txBox="1"/>
          <p:nvPr/>
        </p:nvSpPr>
        <p:spPr>
          <a:xfrm>
            <a:off x="977153" y="4444842"/>
            <a:ext cx="6096000" cy="369332"/>
          </a:xfrm>
          <a:prstGeom prst="rect">
            <a:avLst/>
          </a:prstGeom>
          <a:noFill/>
        </p:spPr>
        <p:txBody>
          <a:bodyPr wrap="square">
            <a:spAutoFit/>
          </a:bodyPr>
          <a:lstStyle/>
          <a:p>
            <a:r>
              <a:rPr lang="en-US" dirty="0"/>
              <a:t>Before stop words removal:</a:t>
            </a:r>
          </a:p>
        </p:txBody>
      </p:sp>
      <p:sp>
        <p:nvSpPr>
          <p:cNvPr id="13" name="TextBox 12">
            <a:extLst>
              <a:ext uri="{FF2B5EF4-FFF2-40B4-BE49-F238E27FC236}">
                <a16:creationId xmlns:a16="http://schemas.microsoft.com/office/drawing/2014/main" id="{A57C4409-8921-43F9-9720-F844C8FDAB76}"/>
              </a:ext>
            </a:extLst>
          </p:cNvPr>
          <p:cNvSpPr txBox="1"/>
          <p:nvPr/>
        </p:nvSpPr>
        <p:spPr>
          <a:xfrm>
            <a:off x="7786847" y="4444842"/>
            <a:ext cx="6096000" cy="369332"/>
          </a:xfrm>
          <a:prstGeom prst="rect">
            <a:avLst/>
          </a:prstGeom>
          <a:noFill/>
        </p:spPr>
        <p:txBody>
          <a:bodyPr wrap="square">
            <a:spAutoFit/>
          </a:bodyPr>
          <a:lstStyle/>
          <a:p>
            <a:r>
              <a:rPr lang="en-US" dirty="0"/>
              <a:t>after stop words removal:</a:t>
            </a:r>
          </a:p>
        </p:txBody>
      </p:sp>
    </p:spTree>
    <p:extLst>
      <p:ext uri="{BB962C8B-B14F-4D97-AF65-F5344CB8AC3E}">
        <p14:creationId xmlns:p14="http://schemas.microsoft.com/office/powerpoint/2010/main" val="3828823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Polarity  </a:t>
            </a:r>
          </a:p>
        </p:txBody>
      </p:sp>
      <p:sp>
        <p:nvSpPr>
          <p:cNvPr id="4" name="Content Placeholder 3">
            <a:extLst>
              <a:ext uri="{FF2B5EF4-FFF2-40B4-BE49-F238E27FC236}">
                <a16:creationId xmlns:a16="http://schemas.microsoft.com/office/drawing/2014/main" id="{48F7F143-3482-4CDF-9BB9-9550751D7410}"/>
              </a:ext>
            </a:extLst>
          </p:cNvPr>
          <p:cNvSpPr>
            <a:spLocks noGrp="1"/>
          </p:cNvSpPr>
          <p:nvPr>
            <p:ph idx="1"/>
          </p:nvPr>
        </p:nvSpPr>
        <p:spPr>
          <a:xfrm>
            <a:off x="685800" y="1638749"/>
            <a:ext cx="10820400" cy="4024125"/>
          </a:xfrm>
        </p:spPr>
        <p:txBody>
          <a:bodyPr/>
          <a:lstStyle/>
          <a:p>
            <a:r>
              <a:rPr lang="en-US" dirty="0"/>
              <a:t>Polarity: We use </a:t>
            </a:r>
            <a:r>
              <a:rPr lang="en-US" dirty="0" err="1"/>
              <a:t>Textblob</a:t>
            </a:r>
            <a:r>
              <a:rPr lang="en-US" dirty="0"/>
              <a:t> for </a:t>
            </a:r>
            <a:r>
              <a:rPr lang="en-US" dirty="0" err="1"/>
              <a:t>for</a:t>
            </a:r>
            <a:r>
              <a:rPr lang="en-US" dirty="0"/>
              <a:t> figuring out the rate of sentiment . It is between [-1,1] where -1 is negative and 1 is positive polarity</a:t>
            </a:r>
          </a:p>
          <a:p>
            <a:r>
              <a:rPr lang="en-US" dirty="0"/>
              <a:t>Review length: length of the review which includes each letters and spaces</a:t>
            </a:r>
          </a:p>
          <a:p>
            <a:r>
              <a:rPr lang="en-US" dirty="0"/>
              <a:t>Word length: This measures how many words are there in review</a:t>
            </a:r>
          </a:p>
        </p:txBody>
      </p:sp>
      <p:pic>
        <p:nvPicPr>
          <p:cNvPr id="5" name="Picture 4">
            <a:extLst>
              <a:ext uri="{FF2B5EF4-FFF2-40B4-BE49-F238E27FC236}">
                <a16:creationId xmlns:a16="http://schemas.microsoft.com/office/drawing/2014/main" id="{38F208E9-06E3-4FF6-AAF3-ACDB6C7F3C74}"/>
              </a:ext>
            </a:extLst>
          </p:cNvPr>
          <p:cNvPicPr>
            <a:picLocks noChangeAspect="1"/>
          </p:cNvPicPr>
          <p:nvPr/>
        </p:nvPicPr>
        <p:blipFill>
          <a:blip r:embed="rId2"/>
          <a:stretch>
            <a:fillRect/>
          </a:stretch>
        </p:blipFill>
        <p:spPr>
          <a:xfrm>
            <a:off x="1861554" y="3382159"/>
            <a:ext cx="8468892" cy="775695"/>
          </a:xfrm>
          <a:prstGeom prst="rect">
            <a:avLst/>
          </a:prstGeom>
        </p:spPr>
      </p:pic>
      <p:pic>
        <p:nvPicPr>
          <p:cNvPr id="7" name="Picture 6">
            <a:extLst>
              <a:ext uri="{FF2B5EF4-FFF2-40B4-BE49-F238E27FC236}">
                <a16:creationId xmlns:a16="http://schemas.microsoft.com/office/drawing/2014/main" id="{BCB4B047-1CC9-4CB8-B26E-B63D08F31EF5}"/>
              </a:ext>
            </a:extLst>
          </p:cNvPr>
          <p:cNvPicPr>
            <a:picLocks noChangeAspect="1"/>
          </p:cNvPicPr>
          <p:nvPr/>
        </p:nvPicPr>
        <p:blipFill>
          <a:blip r:embed="rId3"/>
          <a:stretch>
            <a:fillRect/>
          </a:stretch>
        </p:blipFill>
        <p:spPr>
          <a:xfrm>
            <a:off x="1246933" y="4812455"/>
            <a:ext cx="5672338" cy="1700838"/>
          </a:xfrm>
          <a:prstGeom prst="rect">
            <a:avLst/>
          </a:prstGeom>
        </p:spPr>
      </p:pic>
      <p:pic>
        <p:nvPicPr>
          <p:cNvPr id="9" name="Picture 8">
            <a:extLst>
              <a:ext uri="{FF2B5EF4-FFF2-40B4-BE49-F238E27FC236}">
                <a16:creationId xmlns:a16="http://schemas.microsoft.com/office/drawing/2014/main" id="{2972B0B5-0510-4E1D-9BDF-AC4BD33A75D7}"/>
              </a:ext>
            </a:extLst>
          </p:cNvPr>
          <p:cNvPicPr>
            <a:picLocks noChangeAspect="1"/>
          </p:cNvPicPr>
          <p:nvPr/>
        </p:nvPicPr>
        <p:blipFill>
          <a:blip r:embed="rId4"/>
          <a:stretch>
            <a:fillRect/>
          </a:stretch>
        </p:blipFill>
        <p:spPr>
          <a:xfrm>
            <a:off x="7646894" y="4467376"/>
            <a:ext cx="3639671" cy="2237946"/>
          </a:xfrm>
          <a:prstGeom prst="rect">
            <a:avLst/>
          </a:prstGeom>
        </p:spPr>
      </p:pic>
    </p:spTree>
    <p:extLst>
      <p:ext uri="{BB962C8B-B14F-4D97-AF65-F5344CB8AC3E}">
        <p14:creationId xmlns:p14="http://schemas.microsoft.com/office/powerpoint/2010/main" val="4285296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Word screening  </a:t>
            </a:r>
          </a:p>
        </p:txBody>
      </p:sp>
      <p:pic>
        <p:nvPicPr>
          <p:cNvPr id="5" name="Content Placeholder 4">
            <a:extLst>
              <a:ext uri="{FF2B5EF4-FFF2-40B4-BE49-F238E27FC236}">
                <a16:creationId xmlns:a16="http://schemas.microsoft.com/office/drawing/2014/main" id="{DAD86680-9E00-41E6-BB75-25BFA890D260}"/>
              </a:ext>
            </a:extLst>
          </p:cNvPr>
          <p:cNvPicPr>
            <a:picLocks noGrp="1" noChangeAspect="1"/>
          </p:cNvPicPr>
          <p:nvPr>
            <p:ph idx="1"/>
          </p:nvPr>
        </p:nvPicPr>
        <p:blipFill>
          <a:blip r:embed="rId2"/>
          <a:stretch>
            <a:fillRect/>
          </a:stretch>
        </p:blipFill>
        <p:spPr>
          <a:xfrm>
            <a:off x="525378" y="365284"/>
            <a:ext cx="3992834" cy="2710495"/>
          </a:xfrm>
        </p:spPr>
      </p:pic>
      <p:pic>
        <p:nvPicPr>
          <p:cNvPr id="7" name="Picture 6">
            <a:extLst>
              <a:ext uri="{FF2B5EF4-FFF2-40B4-BE49-F238E27FC236}">
                <a16:creationId xmlns:a16="http://schemas.microsoft.com/office/drawing/2014/main" id="{C3B35995-1200-4629-A70B-F5B4E0841643}"/>
              </a:ext>
            </a:extLst>
          </p:cNvPr>
          <p:cNvPicPr>
            <a:picLocks noChangeAspect="1"/>
          </p:cNvPicPr>
          <p:nvPr/>
        </p:nvPicPr>
        <p:blipFill>
          <a:blip r:embed="rId3"/>
          <a:stretch>
            <a:fillRect/>
          </a:stretch>
        </p:blipFill>
        <p:spPr>
          <a:xfrm>
            <a:off x="7347284" y="1968357"/>
            <a:ext cx="4120846" cy="2793681"/>
          </a:xfrm>
          <a:prstGeom prst="rect">
            <a:avLst/>
          </a:prstGeom>
        </p:spPr>
      </p:pic>
      <p:pic>
        <p:nvPicPr>
          <p:cNvPr id="9" name="Picture 8">
            <a:extLst>
              <a:ext uri="{FF2B5EF4-FFF2-40B4-BE49-F238E27FC236}">
                <a16:creationId xmlns:a16="http://schemas.microsoft.com/office/drawing/2014/main" id="{62C7E4ED-8DB8-4922-A882-9270941EC5C2}"/>
              </a:ext>
            </a:extLst>
          </p:cNvPr>
          <p:cNvPicPr>
            <a:picLocks noChangeAspect="1"/>
          </p:cNvPicPr>
          <p:nvPr/>
        </p:nvPicPr>
        <p:blipFill>
          <a:blip r:embed="rId4"/>
          <a:stretch>
            <a:fillRect/>
          </a:stretch>
        </p:blipFill>
        <p:spPr>
          <a:xfrm>
            <a:off x="542265" y="3558988"/>
            <a:ext cx="4136269" cy="2831804"/>
          </a:xfrm>
          <a:prstGeom prst="rect">
            <a:avLst/>
          </a:prstGeom>
        </p:spPr>
      </p:pic>
      <p:sp>
        <p:nvSpPr>
          <p:cNvPr id="10" name="TextBox 9">
            <a:extLst>
              <a:ext uri="{FF2B5EF4-FFF2-40B4-BE49-F238E27FC236}">
                <a16:creationId xmlns:a16="http://schemas.microsoft.com/office/drawing/2014/main" id="{050AABCB-AE7E-4508-9D34-ED43C609EB76}"/>
              </a:ext>
            </a:extLst>
          </p:cNvPr>
          <p:cNvSpPr txBox="1"/>
          <p:nvPr/>
        </p:nvSpPr>
        <p:spPr>
          <a:xfrm>
            <a:off x="4750252" y="1479616"/>
            <a:ext cx="1805302" cy="369332"/>
          </a:xfrm>
          <a:prstGeom prst="rect">
            <a:avLst/>
          </a:prstGeom>
          <a:noFill/>
        </p:spPr>
        <p:txBody>
          <a:bodyPr wrap="none" rtlCol="0">
            <a:spAutoFit/>
          </a:bodyPr>
          <a:lstStyle/>
          <a:p>
            <a:r>
              <a:rPr lang="en-US" b="1" i="0" dirty="0">
                <a:effectLst/>
                <a:latin typeface="+mj-lt"/>
              </a:rPr>
              <a:t>Positive strings</a:t>
            </a:r>
            <a:endParaRPr lang="en-US" dirty="0">
              <a:latin typeface="+mj-lt"/>
            </a:endParaRPr>
          </a:p>
        </p:txBody>
      </p:sp>
      <p:sp>
        <p:nvSpPr>
          <p:cNvPr id="11" name="TextBox 10">
            <a:extLst>
              <a:ext uri="{FF2B5EF4-FFF2-40B4-BE49-F238E27FC236}">
                <a16:creationId xmlns:a16="http://schemas.microsoft.com/office/drawing/2014/main" id="{B6074BB2-A9B6-4680-BABD-F4F2BB463287}"/>
              </a:ext>
            </a:extLst>
          </p:cNvPr>
          <p:cNvSpPr txBox="1"/>
          <p:nvPr/>
        </p:nvSpPr>
        <p:spPr>
          <a:xfrm>
            <a:off x="4750252" y="4536141"/>
            <a:ext cx="1965603" cy="369332"/>
          </a:xfrm>
          <a:prstGeom prst="rect">
            <a:avLst/>
          </a:prstGeom>
          <a:noFill/>
        </p:spPr>
        <p:txBody>
          <a:bodyPr wrap="none" rtlCol="0">
            <a:spAutoFit/>
          </a:bodyPr>
          <a:lstStyle/>
          <a:p>
            <a:r>
              <a:rPr lang="en-US" b="1" dirty="0">
                <a:latin typeface="+mj-lt"/>
              </a:rPr>
              <a:t>Negative</a:t>
            </a:r>
            <a:r>
              <a:rPr lang="en-US" b="1" i="0" dirty="0">
                <a:effectLst/>
                <a:latin typeface="+mj-lt"/>
              </a:rPr>
              <a:t> strings</a:t>
            </a:r>
            <a:endParaRPr lang="en-US" dirty="0">
              <a:latin typeface="+mj-lt"/>
            </a:endParaRPr>
          </a:p>
        </p:txBody>
      </p:sp>
      <p:sp>
        <p:nvSpPr>
          <p:cNvPr id="12" name="TextBox 11">
            <a:extLst>
              <a:ext uri="{FF2B5EF4-FFF2-40B4-BE49-F238E27FC236}">
                <a16:creationId xmlns:a16="http://schemas.microsoft.com/office/drawing/2014/main" id="{188A2D6A-06F0-4439-896D-C970F887C914}"/>
              </a:ext>
            </a:extLst>
          </p:cNvPr>
          <p:cNvSpPr txBox="1"/>
          <p:nvPr/>
        </p:nvSpPr>
        <p:spPr>
          <a:xfrm>
            <a:off x="8505056" y="4916217"/>
            <a:ext cx="1697901" cy="369332"/>
          </a:xfrm>
          <a:prstGeom prst="rect">
            <a:avLst/>
          </a:prstGeom>
          <a:noFill/>
        </p:spPr>
        <p:txBody>
          <a:bodyPr wrap="none" rtlCol="0">
            <a:spAutoFit/>
          </a:bodyPr>
          <a:lstStyle/>
          <a:p>
            <a:r>
              <a:rPr lang="en-US" b="1" dirty="0">
                <a:latin typeface="+mj-lt"/>
              </a:rPr>
              <a:t>n</a:t>
            </a:r>
            <a:r>
              <a:rPr lang="en-US" b="1" i="0" dirty="0">
                <a:effectLst/>
                <a:latin typeface="+mj-lt"/>
              </a:rPr>
              <a:t>eutral strings</a:t>
            </a:r>
            <a:endParaRPr lang="en-US" dirty="0">
              <a:latin typeface="+mj-lt"/>
            </a:endParaRPr>
          </a:p>
        </p:txBody>
      </p:sp>
    </p:spTree>
    <p:extLst>
      <p:ext uri="{BB962C8B-B14F-4D97-AF65-F5344CB8AC3E}">
        <p14:creationId xmlns:p14="http://schemas.microsoft.com/office/powerpoint/2010/main" val="3932177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1801906" y="111609"/>
            <a:ext cx="9704294" cy="1083517"/>
          </a:xfrm>
        </p:spPr>
        <p:txBody>
          <a:bodyPr>
            <a:normAutofit/>
          </a:bodyPr>
          <a:lstStyle/>
          <a:p>
            <a:r>
              <a:rPr lang="en-US" dirty="0"/>
              <a:t>Tokenization   </a:t>
            </a:r>
          </a:p>
        </p:txBody>
      </p:sp>
      <p:pic>
        <p:nvPicPr>
          <p:cNvPr id="9" name="Content Placeholder 8">
            <a:extLst>
              <a:ext uri="{FF2B5EF4-FFF2-40B4-BE49-F238E27FC236}">
                <a16:creationId xmlns:a16="http://schemas.microsoft.com/office/drawing/2014/main" id="{E2D9C464-549C-4204-B6E6-29B827BC3394}"/>
              </a:ext>
            </a:extLst>
          </p:cNvPr>
          <p:cNvPicPr>
            <a:picLocks noGrp="1" noChangeAspect="1"/>
          </p:cNvPicPr>
          <p:nvPr>
            <p:ph idx="1"/>
          </p:nvPr>
        </p:nvPicPr>
        <p:blipFill>
          <a:blip r:embed="rId2"/>
          <a:stretch>
            <a:fillRect/>
          </a:stretch>
        </p:blipFill>
        <p:spPr>
          <a:xfrm>
            <a:off x="1173903" y="3729318"/>
            <a:ext cx="3908073" cy="1012222"/>
          </a:xfrm>
        </p:spPr>
      </p:pic>
      <p:pic>
        <p:nvPicPr>
          <p:cNvPr id="5" name="Picture 4">
            <a:extLst>
              <a:ext uri="{FF2B5EF4-FFF2-40B4-BE49-F238E27FC236}">
                <a16:creationId xmlns:a16="http://schemas.microsoft.com/office/drawing/2014/main" id="{4FD4EDAA-1AD2-43B0-9491-FE528A349F27}"/>
              </a:ext>
            </a:extLst>
          </p:cNvPr>
          <p:cNvPicPr>
            <a:picLocks noChangeAspect="1"/>
          </p:cNvPicPr>
          <p:nvPr/>
        </p:nvPicPr>
        <p:blipFill>
          <a:blip r:embed="rId3"/>
          <a:stretch>
            <a:fillRect/>
          </a:stretch>
        </p:blipFill>
        <p:spPr>
          <a:xfrm>
            <a:off x="1173903" y="1420148"/>
            <a:ext cx="3362237" cy="2089574"/>
          </a:xfrm>
          <a:prstGeom prst="rect">
            <a:avLst/>
          </a:prstGeom>
        </p:spPr>
      </p:pic>
      <p:pic>
        <p:nvPicPr>
          <p:cNvPr id="7" name="Picture 6">
            <a:extLst>
              <a:ext uri="{FF2B5EF4-FFF2-40B4-BE49-F238E27FC236}">
                <a16:creationId xmlns:a16="http://schemas.microsoft.com/office/drawing/2014/main" id="{51D4DBA5-7BF3-43B6-A49E-EE51FCEB9CAA}"/>
              </a:ext>
            </a:extLst>
          </p:cNvPr>
          <p:cNvPicPr>
            <a:picLocks noChangeAspect="1"/>
          </p:cNvPicPr>
          <p:nvPr/>
        </p:nvPicPr>
        <p:blipFill>
          <a:blip r:embed="rId4"/>
          <a:stretch>
            <a:fillRect/>
          </a:stretch>
        </p:blipFill>
        <p:spPr>
          <a:xfrm>
            <a:off x="5947421" y="2018039"/>
            <a:ext cx="4720580" cy="3858307"/>
          </a:xfrm>
          <a:prstGeom prst="rect">
            <a:avLst/>
          </a:prstGeom>
        </p:spPr>
      </p:pic>
      <p:pic>
        <p:nvPicPr>
          <p:cNvPr id="11" name="Picture 10">
            <a:extLst>
              <a:ext uri="{FF2B5EF4-FFF2-40B4-BE49-F238E27FC236}">
                <a16:creationId xmlns:a16="http://schemas.microsoft.com/office/drawing/2014/main" id="{FF72A1AD-E297-454D-A24D-9D07A7A66B07}"/>
              </a:ext>
            </a:extLst>
          </p:cNvPr>
          <p:cNvPicPr>
            <a:picLocks noChangeAspect="1"/>
          </p:cNvPicPr>
          <p:nvPr/>
        </p:nvPicPr>
        <p:blipFill>
          <a:blip r:embed="rId5"/>
          <a:stretch>
            <a:fillRect/>
          </a:stretch>
        </p:blipFill>
        <p:spPr>
          <a:xfrm>
            <a:off x="1173904" y="5039450"/>
            <a:ext cx="3631178" cy="1290770"/>
          </a:xfrm>
          <a:prstGeom prst="rect">
            <a:avLst/>
          </a:prstGeom>
        </p:spPr>
      </p:pic>
    </p:spTree>
    <p:extLst>
      <p:ext uri="{BB962C8B-B14F-4D97-AF65-F5344CB8AC3E}">
        <p14:creationId xmlns:p14="http://schemas.microsoft.com/office/powerpoint/2010/main" val="1269133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86576" y="536826"/>
            <a:ext cx="6988088" cy="1083517"/>
          </a:xfrm>
        </p:spPr>
        <p:txBody>
          <a:bodyPr>
            <a:normAutofit/>
          </a:bodyPr>
          <a:lstStyle/>
          <a:p>
            <a:r>
              <a:rPr lang="en-US" dirty="0"/>
              <a:t>TFIDF VECTORISATION  </a:t>
            </a:r>
          </a:p>
        </p:txBody>
      </p:sp>
      <p:sp>
        <p:nvSpPr>
          <p:cNvPr id="4" name="Content Placeholder 3">
            <a:extLst>
              <a:ext uri="{FF2B5EF4-FFF2-40B4-BE49-F238E27FC236}">
                <a16:creationId xmlns:a16="http://schemas.microsoft.com/office/drawing/2014/main" id="{48F7F143-3482-4CDF-9BB9-9550751D7410}"/>
              </a:ext>
            </a:extLst>
          </p:cNvPr>
          <p:cNvSpPr>
            <a:spLocks noGrp="1"/>
          </p:cNvSpPr>
          <p:nvPr>
            <p:ph idx="1"/>
          </p:nvPr>
        </p:nvSpPr>
        <p:spPr>
          <a:xfrm>
            <a:off x="685800" y="1638749"/>
            <a:ext cx="10820400" cy="4024125"/>
          </a:xfrm>
        </p:spPr>
        <p:txBody>
          <a:bodyPr/>
          <a:lstStyle/>
          <a:p>
            <a:endParaRPr lang="en-US" dirty="0"/>
          </a:p>
        </p:txBody>
      </p:sp>
      <p:pic>
        <p:nvPicPr>
          <p:cNvPr id="5" name="Picture 4">
            <a:extLst>
              <a:ext uri="{FF2B5EF4-FFF2-40B4-BE49-F238E27FC236}">
                <a16:creationId xmlns:a16="http://schemas.microsoft.com/office/drawing/2014/main" id="{57D1C730-3743-4558-AB1C-A6D2F5CB5CCE}"/>
              </a:ext>
            </a:extLst>
          </p:cNvPr>
          <p:cNvPicPr>
            <a:picLocks noChangeAspect="1"/>
          </p:cNvPicPr>
          <p:nvPr/>
        </p:nvPicPr>
        <p:blipFill>
          <a:blip r:embed="rId2"/>
          <a:stretch>
            <a:fillRect/>
          </a:stretch>
        </p:blipFill>
        <p:spPr>
          <a:xfrm>
            <a:off x="1588476" y="1785237"/>
            <a:ext cx="4177653" cy="2584116"/>
          </a:xfrm>
          <a:prstGeom prst="rect">
            <a:avLst/>
          </a:prstGeom>
        </p:spPr>
      </p:pic>
      <p:pic>
        <p:nvPicPr>
          <p:cNvPr id="7" name="Picture 6">
            <a:extLst>
              <a:ext uri="{FF2B5EF4-FFF2-40B4-BE49-F238E27FC236}">
                <a16:creationId xmlns:a16="http://schemas.microsoft.com/office/drawing/2014/main" id="{5985953E-912B-48AF-B712-E2F780204B2C}"/>
              </a:ext>
            </a:extLst>
          </p:cNvPr>
          <p:cNvPicPr>
            <a:picLocks noChangeAspect="1"/>
          </p:cNvPicPr>
          <p:nvPr/>
        </p:nvPicPr>
        <p:blipFill>
          <a:blip r:embed="rId3"/>
          <a:stretch>
            <a:fillRect/>
          </a:stretch>
        </p:blipFill>
        <p:spPr>
          <a:xfrm>
            <a:off x="8301318" y="2888631"/>
            <a:ext cx="2302206" cy="3519087"/>
          </a:xfrm>
          <a:prstGeom prst="rect">
            <a:avLst/>
          </a:prstGeom>
        </p:spPr>
      </p:pic>
      <p:pic>
        <p:nvPicPr>
          <p:cNvPr id="9" name="Picture 8">
            <a:extLst>
              <a:ext uri="{FF2B5EF4-FFF2-40B4-BE49-F238E27FC236}">
                <a16:creationId xmlns:a16="http://schemas.microsoft.com/office/drawing/2014/main" id="{BCA5B636-7E96-4C64-BA5C-8910C0314FC6}"/>
              </a:ext>
            </a:extLst>
          </p:cNvPr>
          <p:cNvPicPr>
            <a:picLocks noChangeAspect="1"/>
          </p:cNvPicPr>
          <p:nvPr/>
        </p:nvPicPr>
        <p:blipFill>
          <a:blip r:embed="rId4"/>
          <a:stretch>
            <a:fillRect/>
          </a:stretch>
        </p:blipFill>
        <p:spPr>
          <a:xfrm>
            <a:off x="1134036" y="5114197"/>
            <a:ext cx="5186082" cy="762143"/>
          </a:xfrm>
          <a:prstGeom prst="rect">
            <a:avLst/>
          </a:prstGeom>
        </p:spPr>
      </p:pic>
      <p:sp>
        <p:nvSpPr>
          <p:cNvPr id="10" name="TextBox 9">
            <a:extLst>
              <a:ext uri="{FF2B5EF4-FFF2-40B4-BE49-F238E27FC236}">
                <a16:creationId xmlns:a16="http://schemas.microsoft.com/office/drawing/2014/main" id="{6653DEC3-821D-4134-BC21-4B93B2001A11}"/>
              </a:ext>
            </a:extLst>
          </p:cNvPr>
          <p:cNvSpPr txBox="1"/>
          <p:nvPr/>
        </p:nvSpPr>
        <p:spPr>
          <a:xfrm>
            <a:off x="8382144" y="2299991"/>
            <a:ext cx="1744388" cy="369332"/>
          </a:xfrm>
          <a:prstGeom prst="rect">
            <a:avLst/>
          </a:prstGeom>
          <a:noFill/>
        </p:spPr>
        <p:txBody>
          <a:bodyPr wrap="none" rtlCol="0">
            <a:spAutoFit/>
          </a:bodyPr>
          <a:lstStyle/>
          <a:p>
            <a:r>
              <a:rPr lang="en-US" dirty="0"/>
              <a:t>VOCABULARY</a:t>
            </a:r>
          </a:p>
        </p:txBody>
      </p:sp>
    </p:spTree>
    <p:extLst>
      <p:ext uri="{BB962C8B-B14F-4D97-AF65-F5344CB8AC3E}">
        <p14:creationId xmlns:p14="http://schemas.microsoft.com/office/powerpoint/2010/main" val="339419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122841" y="746617"/>
            <a:ext cx="7434070" cy="1474330"/>
          </a:xfrm>
        </p:spPr>
        <p:txBody>
          <a:bodyPr>
            <a:normAutofit/>
          </a:bodyPr>
          <a:lstStyle/>
          <a:p>
            <a:r>
              <a:rPr lang="en-US" dirty="0"/>
              <a:t>introduction  </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a:lnSpc>
                <a:spcPct val="100000"/>
              </a:lnSpc>
            </a:pPr>
            <a:r>
              <a:rPr lang="en-US" sz="2400" dirty="0"/>
              <a:t>Now a days , product reviews play an important role in deciding whether a product is good or bad, it basically decides the products reputation, we now have various methods for describing with the help of rating scales and reviews. Reviews and rating play an </a:t>
            </a:r>
            <a:r>
              <a:rPr lang="en-US" sz="2400"/>
              <a:t>essential role </a:t>
            </a:r>
            <a:r>
              <a:rPr lang="en-US" sz="2400" dirty="0"/>
              <a:t>for other users to decide whether a product is worth the cost or not.</a:t>
            </a:r>
          </a:p>
        </p:txBody>
      </p:sp>
    </p:spTree>
    <p:extLst>
      <p:ext uri="{BB962C8B-B14F-4D97-AF65-F5344CB8AC3E}">
        <p14:creationId xmlns:p14="http://schemas.microsoft.com/office/powerpoint/2010/main" val="84010376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Final </a:t>
            </a:r>
            <a:r>
              <a:rPr lang="en-US" dirty="0" err="1"/>
              <a:t>dataframe</a:t>
            </a:r>
            <a:r>
              <a:rPr lang="en-US" dirty="0"/>
              <a:t>  </a:t>
            </a:r>
          </a:p>
        </p:txBody>
      </p:sp>
      <p:pic>
        <p:nvPicPr>
          <p:cNvPr id="5" name="Picture 4">
            <a:extLst>
              <a:ext uri="{FF2B5EF4-FFF2-40B4-BE49-F238E27FC236}">
                <a16:creationId xmlns:a16="http://schemas.microsoft.com/office/drawing/2014/main" id="{B1F1AF9C-CCD2-44A1-8EFF-31A1C27328A9}"/>
              </a:ext>
            </a:extLst>
          </p:cNvPr>
          <p:cNvPicPr>
            <a:picLocks noChangeAspect="1"/>
          </p:cNvPicPr>
          <p:nvPr/>
        </p:nvPicPr>
        <p:blipFill>
          <a:blip r:embed="rId2"/>
          <a:stretch>
            <a:fillRect/>
          </a:stretch>
        </p:blipFill>
        <p:spPr>
          <a:xfrm>
            <a:off x="453661" y="1449138"/>
            <a:ext cx="11412070" cy="1643536"/>
          </a:xfrm>
          <a:prstGeom prst="rect">
            <a:avLst/>
          </a:prstGeom>
        </p:spPr>
      </p:pic>
      <p:pic>
        <p:nvPicPr>
          <p:cNvPr id="7" name="Picture 6">
            <a:extLst>
              <a:ext uri="{FF2B5EF4-FFF2-40B4-BE49-F238E27FC236}">
                <a16:creationId xmlns:a16="http://schemas.microsoft.com/office/drawing/2014/main" id="{8F096A8B-919D-45AE-BE5C-B336F42415D7}"/>
              </a:ext>
            </a:extLst>
          </p:cNvPr>
          <p:cNvPicPr>
            <a:picLocks noChangeAspect="1"/>
          </p:cNvPicPr>
          <p:nvPr/>
        </p:nvPicPr>
        <p:blipFill>
          <a:blip r:embed="rId3"/>
          <a:stretch>
            <a:fillRect/>
          </a:stretch>
        </p:blipFill>
        <p:spPr>
          <a:xfrm>
            <a:off x="735492" y="3488297"/>
            <a:ext cx="10931130" cy="554060"/>
          </a:xfrm>
          <a:prstGeom prst="rect">
            <a:avLst/>
          </a:prstGeom>
        </p:spPr>
      </p:pic>
    </p:spTree>
    <p:extLst>
      <p:ext uri="{BB962C8B-B14F-4D97-AF65-F5344CB8AC3E}">
        <p14:creationId xmlns:p14="http://schemas.microsoft.com/office/powerpoint/2010/main" val="276905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657600" y="97556"/>
            <a:ext cx="8009022" cy="1083517"/>
          </a:xfrm>
        </p:spPr>
        <p:txBody>
          <a:bodyPr>
            <a:normAutofit/>
          </a:bodyPr>
          <a:lstStyle/>
          <a:p>
            <a:r>
              <a:rPr lang="en-US" dirty="0"/>
              <a:t>Model building and metrics  </a:t>
            </a:r>
          </a:p>
        </p:txBody>
      </p:sp>
      <p:sp>
        <p:nvSpPr>
          <p:cNvPr id="13" name="Content Placeholder 12">
            <a:extLst>
              <a:ext uri="{FF2B5EF4-FFF2-40B4-BE49-F238E27FC236}">
                <a16:creationId xmlns:a16="http://schemas.microsoft.com/office/drawing/2014/main" id="{6061FEEB-151F-406D-BEA7-2401614F0919}"/>
              </a:ext>
            </a:extLst>
          </p:cNvPr>
          <p:cNvSpPr>
            <a:spLocks noGrp="1"/>
          </p:cNvSpPr>
          <p:nvPr>
            <p:ph idx="1"/>
          </p:nvPr>
        </p:nvSpPr>
        <p:spPr/>
        <p:txBody>
          <a:bodyPr/>
          <a:lstStyle/>
          <a:p>
            <a:endParaRPr lang="en-US" dirty="0"/>
          </a:p>
        </p:txBody>
      </p:sp>
      <p:pic>
        <p:nvPicPr>
          <p:cNvPr id="15" name="Picture 14">
            <a:extLst>
              <a:ext uri="{FF2B5EF4-FFF2-40B4-BE49-F238E27FC236}">
                <a16:creationId xmlns:a16="http://schemas.microsoft.com/office/drawing/2014/main" id="{6F9D672E-8570-4C03-A6E6-847785907BFA}"/>
              </a:ext>
            </a:extLst>
          </p:cNvPr>
          <p:cNvPicPr>
            <a:picLocks noChangeAspect="1"/>
          </p:cNvPicPr>
          <p:nvPr/>
        </p:nvPicPr>
        <p:blipFill>
          <a:blip r:embed="rId2"/>
          <a:stretch>
            <a:fillRect/>
          </a:stretch>
        </p:blipFill>
        <p:spPr>
          <a:xfrm>
            <a:off x="685800" y="1118320"/>
            <a:ext cx="4600422" cy="5301204"/>
          </a:xfrm>
          <a:prstGeom prst="rect">
            <a:avLst/>
          </a:prstGeom>
        </p:spPr>
      </p:pic>
      <p:pic>
        <p:nvPicPr>
          <p:cNvPr id="17" name="Picture 16">
            <a:extLst>
              <a:ext uri="{FF2B5EF4-FFF2-40B4-BE49-F238E27FC236}">
                <a16:creationId xmlns:a16="http://schemas.microsoft.com/office/drawing/2014/main" id="{907B3A5B-312D-4DEE-886F-547E13775D94}"/>
              </a:ext>
            </a:extLst>
          </p:cNvPr>
          <p:cNvPicPr>
            <a:picLocks noChangeAspect="1"/>
          </p:cNvPicPr>
          <p:nvPr/>
        </p:nvPicPr>
        <p:blipFill>
          <a:blip r:embed="rId3"/>
          <a:stretch>
            <a:fillRect/>
          </a:stretch>
        </p:blipFill>
        <p:spPr>
          <a:xfrm>
            <a:off x="6369441" y="1109062"/>
            <a:ext cx="5042630" cy="5310462"/>
          </a:xfrm>
          <a:prstGeom prst="rect">
            <a:avLst/>
          </a:prstGeom>
        </p:spPr>
      </p:pic>
    </p:spTree>
    <p:extLst>
      <p:ext uri="{BB962C8B-B14F-4D97-AF65-F5344CB8AC3E}">
        <p14:creationId xmlns:p14="http://schemas.microsoft.com/office/powerpoint/2010/main" val="101865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fontScale="90000"/>
          </a:bodyPr>
          <a:lstStyle/>
          <a:p>
            <a:r>
              <a:rPr lang="en-US" dirty="0"/>
              <a:t>Model building &amp; metrics  </a:t>
            </a:r>
          </a:p>
        </p:txBody>
      </p:sp>
      <p:pic>
        <p:nvPicPr>
          <p:cNvPr id="5" name="Content Placeholder 4">
            <a:extLst>
              <a:ext uri="{FF2B5EF4-FFF2-40B4-BE49-F238E27FC236}">
                <a16:creationId xmlns:a16="http://schemas.microsoft.com/office/drawing/2014/main" id="{5C855602-C0C3-4DEF-8500-6BE10FEE9FBD}"/>
              </a:ext>
            </a:extLst>
          </p:cNvPr>
          <p:cNvPicPr>
            <a:picLocks noGrp="1" noChangeAspect="1"/>
          </p:cNvPicPr>
          <p:nvPr>
            <p:ph idx="1"/>
          </p:nvPr>
        </p:nvPicPr>
        <p:blipFill>
          <a:blip r:embed="rId2"/>
          <a:stretch>
            <a:fillRect/>
          </a:stretch>
        </p:blipFill>
        <p:spPr>
          <a:xfrm>
            <a:off x="949654" y="1380984"/>
            <a:ext cx="3728880" cy="5039876"/>
          </a:xfrm>
        </p:spPr>
      </p:pic>
      <p:pic>
        <p:nvPicPr>
          <p:cNvPr id="7" name="Picture 6">
            <a:extLst>
              <a:ext uri="{FF2B5EF4-FFF2-40B4-BE49-F238E27FC236}">
                <a16:creationId xmlns:a16="http://schemas.microsoft.com/office/drawing/2014/main" id="{EB9D6D26-1A8C-4902-B781-2C0366D5AB23}"/>
              </a:ext>
            </a:extLst>
          </p:cNvPr>
          <p:cNvPicPr>
            <a:picLocks noChangeAspect="1"/>
          </p:cNvPicPr>
          <p:nvPr/>
        </p:nvPicPr>
        <p:blipFill>
          <a:blip r:embed="rId3"/>
          <a:stretch>
            <a:fillRect/>
          </a:stretch>
        </p:blipFill>
        <p:spPr>
          <a:xfrm>
            <a:off x="5370326" y="1382996"/>
            <a:ext cx="4894262" cy="5059769"/>
          </a:xfrm>
          <a:prstGeom prst="rect">
            <a:avLst/>
          </a:prstGeom>
        </p:spPr>
      </p:pic>
    </p:spTree>
    <p:extLst>
      <p:ext uri="{BB962C8B-B14F-4D97-AF65-F5344CB8AC3E}">
        <p14:creationId xmlns:p14="http://schemas.microsoft.com/office/powerpoint/2010/main" val="3123603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fontScale="90000"/>
          </a:bodyPr>
          <a:lstStyle/>
          <a:p>
            <a:r>
              <a:rPr lang="en-US" dirty="0"/>
              <a:t>Model building &amp; metrics  </a:t>
            </a:r>
          </a:p>
        </p:txBody>
      </p:sp>
      <p:sp>
        <p:nvSpPr>
          <p:cNvPr id="4" name="Content Placeholder 3">
            <a:extLst>
              <a:ext uri="{FF2B5EF4-FFF2-40B4-BE49-F238E27FC236}">
                <a16:creationId xmlns:a16="http://schemas.microsoft.com/office/drawing/2014/main" id="{B8F4244A-DCE8-4AC2-B064-520EB9EA2AF2}"/>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E21F61A6-52B0-4836-B019-DE8E47721ECA}"/>
              </a:ext>
            </a:extLst>
          </p:cNvPr>
          <p:cNvPicPr>
            <a:picLocks noChangeAspect="1"/>
          </p:cNvPicPr>
          <p:nvPr/>
        </p:nvPicPr>
        <p:blipFill>
          <a:blip r:embed="rId2"/>
          <a:stretch>
            <a:fillRect/>
          </a:stretch>
        </p:blipFill>
        <p:spPr>
          <a:xfrm>
            <a:off x="781049" y="1346954"/>
            <a:ext cx="5197290" cy="5006774"/>
          </a:xfrm>
          <a:prstGeom prst="rect">
            <a:avLst/>
          </a:prstGeom>
        </p:spPr>
      </p:pic>
      <p:pic>
        <p:nvPicPr>
          <p:cNvPr id="10" name="Picture 9">
            <a:extLst>
              <a:ext uri="{FF2B5EF4-FFF2-40B4-BE49-F238E27FC236}">
                <a16:creationId xmlns:a16="http://schemas.microsoft.com/office/drawing/2014/main" id="{A0C4D268-85BB-466D-8D4F-CD08D3EDCA30}"/>
              </a:ext>
            </a:extLst>
          </p:cNvPr>
          <p:cNvPicPr>
            <a:picLocks noChangeAspect="1"/>
          </p:cNvPicPr>
          <p:nvPr/>
        </p:nvPicPr>
        <p:blipFill>
          <a:blip r:embed="rId3"/>
          <a:stretch>
            <a:fillRect/>
          </a:stretch>
        </p:blipFill>
        <p:spPr>
          <a:xfrm>
            <a:off x="6550979" y="1346954"/>
            <a:ext cx="4701947" cy="4991533"/>
          </a:xfrm>
          <a:prstGeom prst="rect">
            <a:avLst/>
          </a:prstGeom>
        </p:spPr>
      </p:pic>
    </p:spTree>
    <p:extLst>
      <p:ext uri="{BB962C8B-B14F-4D97-AF65-F5344CB8AC3E}">
        <p14:creationId xmlns:p14="http://schemas.microsoft.com/office/powerpoint/2010/main" val="1155152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Analysis   </a:t>
            </a:r>
          </a:p>
        </p:txBody>
      </p:sp>
      <p:pic>
        <p:nvPicPr>
          <p:cNvPr id="9" name="Content Placeholder 8">
            <a:extLst>
              <a:ext uri="{FF2B5EF4-FFF2-40B4-BE49-F238E27FC236}">
                <a16:creationId xmlns:a16="http://schemas.microsoft.com/office/drawing/2014/main" id="{B45F8187-8237-49D6-8FC2-E7D8EA96238D}"/>
              </a:ext>
            </a:extLst>
          </p:cNvPr>
          <p:cNvPicPr>
            <a:picLocks noGrp="1" noChangeAspect="1"/>
          </p:cNvPicPr>
          <p:nvPr>
            <p:ph idx="1"/>
          </p:nvPr>
        </p:nvPicPr>
        <p:blipFill>
          <a:blip r:embed="rId2"/>
          <a:stretch>
            <a:fillRect/>
          </a:stretch>
        </p:blipFill>
        <p:spPr>
          <a:xfrm>
            <a:off x="6391441" y="1424766"/>
            <a:ext cx="4070371" cy="2049958"/>
          </a:xfrm>
        </p:spPr>
      </p:pic>
      <p:pic>
        <p:nvPicPr>
          <p:cNvPr id="5" name="Picture 4">
            <a:extLst>
              <a:ext uri="{FF2B5EF4-FFF2-40B4-BE49-F238E27FC236}">
                <a16:creationId xmlns:a16="http://schemas.microsoft.com/office/drawing/2014/main" id="{B694FC3B-D748-4E36-BB11-04C0E2201C89}"/>
              </a:ext>
            </a:extLst>
          </p:cNvPr>
          <p:cNvPicPr>
            <a:picLocks noChangeAspect="1"/>
          </p:cNvPicPr>
          <p:nvPr/>
        </p:nvPicPr>
        <p:blipFill>
          <a:blip r:embed="rId3"/>
          <a:stretch>
            <a:fillRect/>
          </a:stretch>
        </p:blipFill>
        <p:spPr>
          <a:xfrm>
            <a:off x="685800" y="1470490"/>
            <a:ext cx="4473328" cy="1958510"/>
          </a:xfrm>
          <a:prstGeom prst="rect">
            <a:avLst/>
          </a:prstGeom>
        </p:spPr>
      </p:pic>
      <p:pic>
        <p:nvPicPr>
          <p:cNvPr id="7" name="Picture 6">
            <a:extLst>
              <a:ext uri="{FF2B5EF4-FFF2-40B4-BE49-F238E27FC236}">
                <a16:creationId xmlns:a16="http://schemas.microsoft.com/office/drawing/2014/main" id="{1875CBB5-7150-44F3-B851-3DDB1643642D}"/>
              </a:ext>
            </a:extLst>
          </p:cNvPr>
          <p:cNvPicPr>
            <a:picLocks noChangeAspect="1"/>
          </p:cNvPicPr>
          <p:nvPr/>
        </p:nvPicPr>
        <p:blipFill>
          <a:blip r:embed="rId4"/>
          <a:stretch>
            <a:fillRect/>
          </a:stretch>
        </p:blipFill>
        <p:spPr>
          <a:xfrm>
            <a:off x="685799" y="3773554"/>
            <a:ext cx="4473327" cy="2111535"/>
          </a:xfrm>
          <a:prstGeom prst="rect">
            <a:avLst/>
          </a:prstGeom>
        </p:spPr>
      </p:pic>
      <p:pic>
        <p:nvPicPr>
          <p:cNvPr id="11" name="Picture 10">
            <a:extLst>
              <a:ext uri="{FF2B5EF4-FFF2-40B4-BE49-F238E27FC236}">
                <a16:creationId xmlns:a16="http://schemas.microsoft.com/office/drawing/2014/main" id="{612E02F2-16E0-4921-BE43-4C53C1E40DAA}"/>
              </a:ext>
            </a:extLst>
          </p:cNvPr>
          <p:cNvPicPr>
            <a:picLocks noChangeAspect="1"/>
          </p:cNvPicPr>
          <p:nvPr/>
        </p:nvPicPr>
        <p:blipFill>
          <a:blip r:embed="rId5"/>
          <a:stretch>
            <a:fillRect/>
          </a:stretch>
        </p:blipFill>
        <p:spPr>
          <a:xfrm>
            <a:off x="6391441" y="3781787"/>
            <a:ext cx="4229467" cy="2103302"/>
          </a:xfrm>
          <a:prstGeom prst="rect">
            <a:avLst/>
          </a:prstGeom>
        </p:spPr>
      </p:pic>
    </p:spTree>
    <p:extLst>
      <p:ext uri="{BB962C8B-B14F-4D97-AF65-F5344CB8AC3E}">
        <p14:creationId xmlns:p14="http://schemas.microsoft.com/office/powerpoint/2010/main" val="3993742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Analysis on findings  </a:t>
            </a:r>
          </a:p>
        </p:txBody>
      </p:sp>
      <p:sp>
        <p:nvSpPr>
          <p:cNvPr id="4" name="Content Placeholder 3">
            <a:extLst>
              <a:ext uri="{FF2B5EF4-FFF2-40B4-BE49-F238E27FC236}">
                <a16:creationId xmlns:a16="http://schemas.microsoft.com/office/drawing/2014/main" id="{48F7F143-3482-4CDF-9BB9-9550751D7410}"/>
              </a:ext>
            </a:extLst>
          </p:cNvPr>
          <p:cNvSpPr>
            <a:spLocks noGrp="1"/>
          </p:cNvSpPr>
          <p:nvPr>
            <p:ph idx="1"/>
          </p:nvPr>
        </p:nvSpPr>
        <p:spPr>
          <a:xfrm>
            <a:off x="685800" y="1638749"/>
            <a:ext cx="10820400" cy="4024125"/>
          </a:xfrm>
        </p:spPr>
        <p:txBody>
          <a:bodyPr/>
          <a:lstStyle/>
          <a:p>
            <a:r>
              <a:rPr lang="en-US" dirty="0"/>
              <a:t>We have analyzed 5 machine learning models namely Logistic Regression, KNN, Decision Tree, SVM, </a:t>
            </a:r>
            <a:r>
              <a:rPr lang="en-US" dirty="0" err="1"/>
              <a:t>MNNaive</a:t>
            </a:r>
            <a:r>
              <a:rPr lang="en-US" dirty="0"/>
              <a:t> Bayes with the help of 4 classification metrices </a:t>
            </a:r>
            <a:r>
              <a:rPr lang="en-US" dirty="0" err="1"/>
              <a:t>i.e</a:t>
            </a:r>
            <a:r>
              <a:rPr lang="en-US" dirty="0"/>
              <a:t> accuracy, precision, recall , f1 score.</a:t>
            </a:r>
          </a:p>
          <a:p>
            <a:r>
              <a:rPr lang="en-US" dirty="0"/>
              <a:t>As our objective is to make a recommendation model we have chosen accuracy as our primary metrics to select the best model.</a:t>
            </a:r>
          </a:p>
          <a:p>
            <a:r>
              <a:rPr lang="en-US" dirty="0"/>
              <a:t>Amongst the five models that we analyzed logistic regression is having the  highest accuracy with an accuracy of 0.96151039766.</a:t>
            </a:r>
          </a:p>
          <a:p>
            <a:r>
              <a:rPr lang="en-US" dirty="0"/>
              <a:t>So we have selected logistic regression as our model.</a:t>
            </a:r>
          </a:p>
          <a:p>
            <a:endParaRPr lang="en-US" dirty="0"/>
          </a:p>
        </p:txBody>
      </p:sp>
      <p:pic>
        <p:nvPicPr>
          <p:cNvPr id="5" name="Picture 4">
            <a:extLst>
              <a:ext uri="{FF2B5EF4-FFF2-40B4-BE49-F238E27FC236}">
                <a16:creationId xmlns:a16="http://schemas.microsoft.com/office/drawing/2014/main" id="{F61E5A91-7D63-4277-BC12-227017F5B8C2}"/>
              </a:ext>
            </a:extLst>
          </p:cNvPr>
          <p:cNvPicPr>
            <a:picLocks noChangeAspect="1"/>
          </p:cNvPicPr>
          <p:nvPr/>
        </p:nvPicPr>
        <p:blipFill>
          <a:blip r:embed="rId2"/>
          <a:stretch>
            <a:fillRect/>
          </a:stretch>
        </p:blipFill>
        <p:spPr>
          <a:xfrm>
            <a:off x="1531684" y="4976044"/>
            <a:ext cx="3696020" cy="922100"/>
          </a:xfrm>
          <a:prstGeom prst="rect">
            <a:avLst/>
          </a:prstGeom>
        </p:spPr>
      </p:pic>
      <p:pic>
        <p:nvPicPr>
          <p:cNvPr id="7" name="Picture 6">
            <a:extLst>
              <a:ext uri="{FF2B5EF4-FFF2-40B4-BE49-F238E27FC236}">
                <a16:creationId xmlns:a16="http://schemas.microsoft.com/office/drawing/2014/main" id="{357DBC4E-50BB-4950-B272-04CF04E840B0}"/>
              </a:ext>
            </a:extLst>
          </p:cNvPr>
          <p:cNvPicPr>
            <a:picLocks noChangeAspect="1"/>
          </p:cNvPicPr>
          <p:nvPr/>
        </p:nvPicPr>
        <p:blipFill>
          <a:blip r:embed="rId3"/>
          <a:stretch>
            <a:fillRect/>
          </a:stretch>
        </p:blipFill>
        <p:spPr>
          <a:xfrm>
            <a:off x="8245883" y="4356848"/>
            <a:ext cx="3793100" cy="2225002"/>
          </a:xfrm>
          <a:prstGeom prst="rect">
            <a:avLst/>
          </a:prstGeom>
        </p:spPr>
      </p:pic>
    </p:spTree>
    <p:extLst>
      <p:ext uri="{BB962C8B-B14F-4D97-AF65-F5344CB8AC3E}">
        <p14:creationId xmlns:p14="http://schemas.microsoft.com/office/powerpoint/2010/main" val="382217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096208" y="746617"/>
            <a:ext cx="7434070" cy="1474330"/>
          </a:xfrm>
        </p:spPr>
        <p:txBody>
          <a:bodyPr>
            <a:normAutofit/>
          </a:bodyPr>
          <a:lstStyle/>
          <a:p>
            <a:r>
              <a:rPr lang="en-US" dirty="0"/>
              <a:t>Problem statement  </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724346" y="2059620"/>
            <a:ext cx="8149700" cy="4270159"/>
          </a:xfrm>
        </p:spPr>
        <p:txBody>
          <a:bodyPr>
            <a:normAutofit/>
          </a:bodyPr>
          <a:lstStyle/>
          <a:p>
            <a:pPr>
              <a:lnSpc>
                <a:spcPct val="100000"/>
              </a:lnSpc>
            </a:pPr>
            <a:r>
              <a:rPr lang="en-US" sz="1800" dirty="0"/>
              <a:t>The goal of this project is to provide an interface with a Product Recommendation System with Collaborative Filtering and a user-based recommendation system where user pooling is done using Natural Language Processing on user-written reviews and ratings. </a:t>
            </a:r>
          </a:p>
          <a:p>
            <a:pPr>
              <a:lnSpc>
                <a:spcPct val="100000"/>
              </a:lnSpc>
            </a:pPr>
            <a:r>
              <a:rPr lang="en-US" sz="1800" dirty="0"/>
              <a:t>The processing of user reviews has been completed. Deep Neural Networks are used to build and optimize the ML model.</a:t>
            </a:r>
          </a:p>
          <a:p>
            <a:pPr>
              <a:lnSpc>
                <a:spcPct val="100000"/>
              </a:lnSpc>
            </a:pPr>
            <a:r>
              <a:rPr lang="en-US" sz="1800" i="0" dirty="0">
                <a:effectLst/>
              </a:rPr>
              <a:t>Dataset : </a:t>
            </a:r>
            <a:r>
              <a:rPr lang="en-US" sz="1800" i="0" dirty="0">
                <a:effectLst/>
                <a:hlinkClick r:id="rId3"/>
              </a:rPr>
              <a:t>https://www.kaggle.com/datafiniti/consumer-reviews-of-amazon-products</a:t>
            </a:r>
            <a:endParaRPr lang="en-US" sz="1800" i="0" dirty="0">
              <a:effectLst/>
            </a:endParaRPr>
          </a:p>
          <a:p>
            <a:pPr>
              <a:lnSpc>
                <a:spcPct val="100000"/>
              </a:lnSpc>
            </a:pPr>
            <a:r>
              <a:rPr lang="en-US" sz="2000" b="0" i="0" dirty="0">
                <a:effectLst/>
              </a:rPr>
              <a:t>This is a list of over 34,000 consumer reviews for Amazon products like the Kindle, Fire TV Stick. The dataset includes basic product information, rating, review text, and more for each product</a:t>
            </a:r>
            <a:endParaRPr lang="en-US" sz="2400" dirty="0"/>
          </a:p>
        </p:txBody>
      </p:sp>
    </p:spTree>
    <p:extLst>
      <p:ext uri="{BB962C8B-B14F-4D97-AF65-F5344CB8AC3E}">
        <p14:creationId xmlns:p14="http://schemas.microsoft.com/office/powerpoint/2010/main" val="149855874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101485" y="34614"/>
            <a:ext cx="6988088" cy="1083517"/>
          </a:xfrm>
        </p:spPr>
        <p:txBody>
          <a:bodyPr>
            <a:normAutofit fontScale="90000"/>
          </a:bodyPr>
          <a:lstStyle/>
          <a:p>
            <a:r>
              <a:rPr lang="en-US" dirty="0"/>
              <a:t>Exploratory data analysis  </a:t>
            </a:r>
          </a:p>
        </p:txBody>
      </p:sp>
      <p:pic>
        <p:nvPicPr>
          <p:cNvPr id="5" name="Content Placeholder 4">
            <a:extLst>
              <a:ext uri="{FF2B5EF4-FFF2-40B4-BE49-F238E27FC236}">
                <a16:creationId xmlns:a16="http://schemas.microsoft.com/office/drawing/2014/main" id="{B9DD149C-6F61-4919-B7E0-EE03B0678F1E}"/>
              </a:ext>
            </a:extLst>
          </p:cNvPr>
          <p:cNvPicPr>
            <a:picLocks noGrp="1" noChangeAspect="1"/>
          </p:cNvPicPr>
          <p:nvPr>
            <p:ph idx="1"/>
          </p:nvPr>
        </p:nvPicPr>
        <p:blipFill>
          <a:blip r:embed="rId2"/>
          <a:stretch>
            <a:fillRect/>
          </a:stretch>
        </p:blipFill>
        <p:spPr>
          <a:xfrm>
            <a:off x="186432" y="973437"/>
            <a:ext cx="5442012" cy="5743417"/>
          </a:xfrm>
        </p:spPr>
      </p:pic>
      <p:pic>
        <p:nvPicPr>
          <p:cNvPr id="4" name="Picture 3">
            <a:extLst>
              <a:ext uri="{FF2B5EF4-FFF2-40B4-BE49-F238E27FC236}">
                <a16:creationId xmlns:a16="http://schemas.microsoft.com/office/drawing/2014/main" id="{2CF1F07E-A281-457B-9270-E3F994ED6FED}"/>
              </a:ext>
            </a:extLst>
          </p:cNvPr>
          <p:cNvPicPr>
            <a:picLocks noChangeAspect="1"/>
          </p:cNvPicPr>
          <p:nvPr/>
        </p:nvPicPr>
        <p:blipFill>
          <a:blip r:embed="rId3"/>
          <a:stretch>
            <a:fillRect/>
          </a:stretch>
        </p:blipFill>
        <p:spPr>
          <a:xfrm>
            <a:off x="6026793" y="973437"/>
            <a:ext cx="5794024" cy="2535715"/>
          </a:xfrm>
          <a:prstGeom prst="rect">
            <a:avLst/>
          </a:prstGeom>
        </p:spPr>
      </p:pic>
      <p:pic>
        <p:nvPicPr>
          <p:cNvPr id="7" name="Picture 6">
            <a:extLst>
              <a:ext uri="{FF2B5EF4-FFF2-40B4-BE49-F238E27FC236}">
                <a16:creationId xmlns:a16="http://schemas.microsoft.com/office/drawing/2014/main" id="{870E85D0-3A19-41E2-9444-52C6F29D1027}"/>
              </a:ext>
            </a:extLst>
          </p:cNvPr>
          <p:cNvPicPr>
            <a:picLocks noChangeAspect="1"/>
          </p:cNvPicPr>
          <p:nvPr/>
        </p:nvPicPr>
        <p:blipFill>
          <a:blip r:embed="rId4"/>
          <a:stretch>
            <a:fillRect/>
          </a:stretch>
        </p:blipFill>
        <p:spPr>
          <a:xfrm>
            <a:off x="6026793" y="3814073"/>
            <a:ext cx="5872244" cy="2845343"/>
          </a:xfrm>
          <a:prstGeom prst="rect">
            <a:avLst/>
          </a:prstGeom>
        </p:spPr>
      </p:pic>
    </p:spTree>
    <p:extLst>
      <p:ext uri="{BB962C8B-B14F-4D97-AF65-F5344CB8AC3E}">
        <p14:creationId xmlns:p14="http://schemas.microsoft.com/office/powerpoint/2010/main" val="1524634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421082" y="528440"/>
            <a:ext cx="6988088" cy="1083517"/>
          </a:xfrm>
        </p:spPr>
        <p:txBody>
          <a:bodyPr>
            <a:normAutofit/>
          </a:bodyPr>
          <a:lstStyle/>
          <a:p>
            <a:r>
              <a:rPr lang="en-US" dirty="0"/>
              <a:t>Data preprocessing  </a:t>
            </a:r>
          </a:p>
        </p:txBody>
      </p:sp>
      <p:sp>
        <p:nvSpPr>
          <p:cNvPr id="6" name="Content Placeholder 5">
            <a:extLst>
              <a:ext uri="{FF2B5EF4-FFF2-40B4-BE49-F238E27FC236}">
                <a16:creationId xmlns:a16="http://schemas.microsoft.com/office/drawing/2014/main" id="{C23201A2-ED0F-4BF6-80A4-4A64245A2634}"/>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96D65DBB-32B1-4EB1-9E66-7AA3E973C3E9}"/>
              </a:ext>
            </a:extLst>
          </p:cNvPr>
          <p:cNvPicPr>
            <a:picLocks noChangeAspect="1"/>
          </p:cNvPicPr>
          <p:nvPr/>
        </p:nvPicPr>
        <p:blipFill>
          <a:blip r:embed="rId2"/>
          <a:stretch>
            <a:fillRect/>
          </a:stretch>
        </p:blipFill>
        <p:spPr>
          <a:xfrm>
            <a:off x="1491449" y="1982974"/>
            <a:ext cx="8664975" cy="4447296"/>
          </a:xfrm>
          <a:prstGeom prst="rect">
            <a:avLst/>
          </a:prstGeom>
        </p:spPr>
      </p:pic>
      <p:sp>
        <p:nvSpPr>
          <p:cNvPr id="11" name="TextBox 10">
            <a:extLst>
              <a:ext uri="{FF2B5EF4-FFF2-40B4-BE49-F238E27FC236}">
                <a16:creationId xmlns:a16="http://schemas.microsoft.com/office/drawing/2014/main" id="{3438FF62-2400-4209-B883-79C5D1E75E0C}"/>
              </a:ext>
            </a:extLst>
          </p:cNvPr>
          <p:cNvSpPr txBox="1"/>
          <p:nvPr/>
        </p:nvSpPr>
        <p:spPr>
          <a:xfrm>
            <a:off x="685800" y="1471679"/>
            <a:ext cx="6094520" cy="369332"/>
          </a:xfrm>
          <a:prstGeom prst="rect">
            <a:avLst/>
          </a:prstGeom>
          <a:noFill/>
        </p:spPr>
        <p:txBody>
          <a:bodyPr wrap="square">
            <a:spAutoFit/>
          </a:bodyPr>
          <a:lstStyle/>
          <a:p>
            <a:r>
              <a:rPr lang="en-US" dirty="0"/>
              <a:t>Filling missing values </a:t>
            </a:r>
          </a:p>
        </p:txBody>
      </p:sp>
    </p:spTree>
    <p:extLst>
      <p:ext uri="{BB962C8B-B14F-4D97-AF65-F5344CB8AC3E}">
        <p14:creationId xmlns:p14="http://schemas.microsoft.com/office/powerpoint/2010/main" val="361309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314549" y="523337"/>
            <a:ext cx="6988088" cy="1083517"/>
          </a:xfrm>
        </p:spPr>
        <p:txBody>
          <a:bodyPr>
            <a:normAutofit/>
          </a:bodyPr>
          <a:lstStyle/>
          <a:p>
            <a:r>
              <a:rPr lang="en-US" dirty="0"/>
              <a:t>Data preprocessing  </a:t>
            </a:r>
          </a:p>
        </p:txBody>
      </p:sp>
      <p:sp>
        <p:nvSpPr>
          <p:cNvPr id="6" name="Content Placeholder 5">
            <a:extLst>
              <a:ext uri="{FF2B5EF4-FFF2-40B4-BE49-F238E27FC236}">
                <a16:creationId xmlns:a16="http://schemas.microsoft.com/office/drawing/2014/main" id="{C23201A2-ED0F-4BF6-80A4-4A64245A2634}"/>
              </a:ext>
            </a:extLst>
          </p:cNvPr>
          <p:cNvSpPr>
            <a:spLocks noGrp="1"/>
          </p:cNvSpPr>
          <p:nvPr>
            <p:ph idx="1"/>
          </p:nvPr>
        </p:nvSpPr>
        <p:spPr/>
        <p:txBody>
          <a:bodyPr/>
          <a:lstStyle/>
          <a:p>
            <a:endParaRPr lang="en-US" dirty="0"/>
          </a:p>
        </p:txBody>
      </p:sp>
      <p:sp>
        <p:nvSpPr>
          <p:cNvPr id="11" name="TextBox 10">
            <a:extLst>
              <a:ext uri="{FF2B5EF4-FFF2-40B4-BE49-F238E27FC236}">
                <a16:creationId xmlns:a16="http://schemas.microsoft.com/office/drawing/2014/main" id="{3438FF62-2400-4209-B883-79C5D1E75E0C}"/>
              </a:ext>
            </a:extLst>
          </p:cNvPr>
          <p:cNvSpPr txBox="1"/>
          <p:nvPr/>
        </p:nvSpPr>
        <p:spPr>
          <a:xfrm>
            <a:off x="685800" y="1471679"/>
            <a:ext cx="609452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entury Gothic" panose="020B0502020202020204"/>
              </a:rPr>
              <a:t>Encoding</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p:txBody>
      </p:sp>
      <p:pic>
        <p:nvPicPr>
          <p:cNvPr id="4" name="Picture 3">
            <a:extLst>
              <a:ext uri="{FF2B5EF4-FFF2-40B4-BE49-F238E27FC236}">
                <a16:creationId xmlns:a16="http://schemas.microsoft.com/office/drawing/2014/main" id="{85E1A82D-7066-4E01-A32F-8619607AAE08}"/>
              </a:ext>
            </a:extLst>
          </p:cNvPr>
          <p:cNvPicPr>
            <a:picLocks noChangeAspect="1"/>
          </p:cNvPicPr>
          <p:nvPr/>
        </p:nvPicPr>
        <p:blipFill>
          <a:blip r:embed="rId2"/>
          <a:stretch>
            <a:fillRect/>
          </a:stretch>
        </p:blipFill>
        <p:spPr>
          <a:xfrm>
            <a:off x="555352" y="2194560"/>
            <a:ext cx="11081295" cy="3833377"/>
          </a:xfrm>
          <a:prstGeom prst="rect">
            <a:avLst/>
          </a:prstGeom>
        </p:spPr>
      </p:pic>
    </p:spTree>
    <p:extLst>
      <p:ext uri="{BB962C8B-B14F-4D97-AF65-F5344CB8AC3E}">
        <p14:creationId xmlns:p14="http://schemas.microsoft.com/office/powerpoint/2010/main" val="284018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518112" y="0"/>
            <a:ext cx="6988088" cy="1100827"/>
          </a:xfrm>
        </p:spPr>
        <p:txBody>
          <a:bodyPr>
            <a:normAutofit/>
          </a:bodyPr>
          <a:lstStyle/>
          <a:p>
            <a:r>
              <a:rPr lang="en-US" dirty="0"/>
              <a:t>Data preprocessing  </a:t>
            </a:r>
          </a:p>
        </p:txBody>
      </p:sp>
      <p:sp>
        <p:nvSpPr>
          <p:cNvPr id="11" name="TextBox 10">
            <a:extLst>
              <a:ext uri="{FF2B5EF4-FFF2-40B4-BE49-F238E27FC236}">
                <a16:creationId xmlns:a16="http://schemas.microsoft.com/office/drawing/2014/main" id="{3438FF62-2400-4209-B883-79C5D1E75E0C}"/>
              </a:ext>
            </a:extLst>
          </p:cNvPr>
          <p:cNvSpPr txBox="1"/>
          <p:nvPr/>
        </p:nvSpPr>
        <p:spPr>
          <a:xfrm>
            <a:off x="9531170" y="2450960"/>
            <a:ext cx="609452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Feature s</a:t>
            </a:r>
            <a:r>
              <a:rPr lang="en-US" dirty="0" err="1">
                <a:solidFill>
                  <a:prstClr val="white"/>
                </a:solidFill>
                <a:latin typeface="Century Gothic" panose="020B0502020202020204"/>
              </a:rPr>
              <a:t>caling</a:t>
            </a:r>
            <a:endParaRPr lang="en-US" dirty="0">
              <a:solidFill>
                <a:prstClr val="white"/>
              </a:solidFill>
              <a:latin typeface="Century Gothic" panose="020B0502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entury Gothic" panose="020B0502020202020204"/>
              </a:rPr>
              <a:t>(normalization)</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p:txBody>
      </p:sp>
      <p:pic>
        <p:nvPicPr>
          <p:cNvPr id="5" name="Picture 4">
            <a:extLst>
              <a:ext uri="{FF2B5EF4-FFF2-40B4-BE49-F238E27FC236}">
                <a16:creationId xmlns:a16="http://schemas.microsoft.com/office/drawing/2014/main" id="{C9C71D97-F850-49DF-BEF6-430FEF77A790}"/>
              </a:ext>
            </a:extLst>
          </p:cNvPr>
          <p:cNvPicPr>
            <a:picLocks noChangeAspect="1"/>
          </p:cNvPicPr>
          <p:nvPr/>
        </p:nvPicPr>
        <p:blipFill>
          <a:blip r:embed="rId2"/>
          <a:stretch>
            <a:fillRect/>
          </a:stretch>
        </p:blipFill>
        <p:spPr>
          <a:xfrm>
            <a:off x="468535" y="762239"/>
            <a:ext cx="8331115" cy="2864642"/>
          </a:xfrm>
          <a:prstGeom prst="rect">
            <a:avLst/>
          </a:prstGeom>
        </p:spPr>
      </p:pic>
      <p:sp>
        <p:nvSpPr>
          <p:cNvPr id="10" name="Content Placeholder 9">
            <a:extLst>
              <a:ext uri="{FF2B5EF4-FFF2-40B4-BE49-F238E27FC236}">
                <a16:creationId xmlns:a16="http://schemas.microsoft.com/office/drawing/2014/main" id="{A4DE2941-D891-4581-85F0-BBC1F37F2FE3}"/>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BE26F896-B4D0-4A6D-805D-838A7D63E853}"/>
              </a:ext>
            </a:extLst>
          </p:cNvPr>
          <p:cNvPicPr>
            <a:picLocks noChangeAspect="1"/>
          </p:cNvPicPr>
          <p:nvPr/>
        </p:nvPicPr>
        <p:blipFill>
          <a:blip r:embed="rId3"/>
          <a:stretch>
            <a:fillRect/>
          </a:stretch>
        </p:blipFill>
        <p:spPr>
          <a:xfrm>
            <a:off x="468535" y="3760710"/>
            <a:ext cx="10820399" cy="2864642"/>
          </a:xfrm>
          <a:prstGeom prst="rect">
            <a:avLst/>
          </a:prstGeom>
        </p:spPr>
      </p:pic>
    </p:spTree>
    <p:extLst>
      <p:ext uri="{BB962C8B-B14F-4D97-AF65-F5344CB8AC3E}">
        <p14:creationId xmlns:p14="http://schemas.microsoft.com/office/powerpoint/2010/main" val="400612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421082" y="528440"/>
            <a:ext cx="6988088" cy="1083517"/>
          </a:xfrm>
        </p:spPr>
        <p:txBody>
          <a:bodyPr>
            <a:normAutofit/>
          </a:bodyPr>
          <a:lstStyle/>
          <a:p>
            <a:r>
              <a:rPr lang="en-US" dirty="0"/>
              <a:t>Data </a:t>
            </a:r>
            <a:r>
              <a:rPr lang="en-US" dirty="0" err="1"/>
              <a:t>visualisation</a:t>
            </a:r>
            <a:r>
              <a:rPr lang="en-US" dirty="0"/>
              <a:t>  </a:t>
            </a:r>
          </a:p>
        </p:txBody>
      </p:sp>
      <p:pic>
        <p:nvPicPr>
          <p:cNvPr id="4" name="Content Placeholder 3">
            <a:extLst>
              <a:ext uri="{FF2B5EF4-FFF2-40B4-BE49-F238E27FC236}">
                <a16:creationId xmlns:a16="http://schemas.microsoft.com/office/drawing/2014/main" id="{A55F9F0C-024C-4A2A-A4FE-00AB68868B9C}"/>
              </a:ext>
            </a:extLst>
          </p:cNvPr>
          <p:cNvPicPr>
            <a:picLocks noGrp="1" noChangeAspect="1"/>
          </p:cNvPicPr>
          <p:nvPr>
            <p:ph idx="1"/>
          </p:nvPr>
        </p:nvPicPr>
        <p:blipFill>
          <a:blip r:embed="rId2"/>
          <a:stretch>
            <a:fillRect/>
          </a:stretch>
        </p:blipFill>
        <p:spPr>
          <a:xfrm>
            <a:off x="1097227" y="609829"/>
            <a:ext cx="4540093" cy="3088988"/>
          </a:xfrm>
        </p:spPr>
      </p:pic>
      <p:pic>
        <p:nvPicPr>
          <p:cNvPr id="7" name="Picture 6">
            <a:extLst>
              <a:ext uri="{FF2B5EF4-FFF2-40B4-BE49-F238E27FC236}">
                <a16:creationId xmlns:a16="http://schemas.microsoft.com/office/drawing/2014/main" id="{A3032ADB-1BC1-44AE-9D42-2C7A9C885811}"/>
              </a:ext>
            </a:extLst>
          </p:cNvPr>
          <p:cNvPicPr>
            <a:picLocks noChangeAspect="1"/>
          </p:cNvPicPr>
          <p:nvPr/>
        </p:nvPicPr>
        <p:blipFill>
          <a:blip r:embed="rId3"/>
          <a:stretch>
            <a:fillRect/>
          </a:stretch>
        </p:blipFill>
        <p:spPr>
          <a:xfrm>
            <a:off x="7246089" y="1544714"/>
            <a:ext cx="3691199" cy="5031411"/>
          </a:xfrm>
          <a:prstGeom prst="rect">
            <a:avLst/>
          </a:prstGeom>
        </p:spPr>
      </p:pic>
      <p:pic>
        <p:nvPicPr>
          <p:cNvPr id="6" name="Picture 5">
            <a:extLst>
              <a:ext uri="{FF2B5EF4-FFF2-40B4-BE49-F238E27FC236}">
                <a16:creationId xmlns:a16="http://schemas.microsoft.com/office/drawing/2014/main" id="{14D6E322-0B79-4FD3-89E3-5AE69DEE9122}"/>
              </a:ext>
            </a:extLst>
          </p:cNvPr>
          <p:cNvPicPr>
            <a:picLocks noChangeAspect="1"/>
          </p:cNvPicPr>
          <p:nvPr/>
        </p:nvPicPr>
        <p:blipFill>
          <a:blip r:embed="rId4"/>
          <a:stretch>
            <a:fillRect/>
          </a:stretch>
        </p:blipFill>
        <p:spPr>
          <a:xfrm>
            <a:off x="908665" y="3935883"/>
            <a:ext cx="5500900" cy="2483583"/>
          </a:xfrm>
          <a:prstGeom prst="rect">
            <a:avLst/>
          </a:prstGeom>
        </p:spPr>
      </p:pic>
    </p:spTree>
    <p:extLst>
      <p:ext uri="{BB962C8B-B14F-4D97-AF65-F5344CB8AC3E}">
        <p14:creationId xmlns:p14="http://schemas.microsoft.com/office/powerpoint/2010/main" val="12696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678534" y="97556"/>
            <a:ext cx="6988088" cy="1083517"/>
          </a:xfrm>
        </p:spPr>
        <p:txBody>
          <a:bodyPr>
            <a:normAutofit/>
          </a:bodyPr>
          <a:lstStyle/>
          <a:p>
            <a:r>
              <a:rPr lang="en-US" dirty="0"/>
              <a:t>Data </a:t>
            </a:r>
            <a:r>
              <a:rPr lang="en-US" dirty="0" err="1"/>
              <a:t>visualisation</a:t>
            </a:r>
            <a:r>
              <a:rPr lang="en-US" dirty="0"/>
              <a:t>  </a:t>
            </a:r>
          </a:p>
        </p:txBody>
      </p:sp>
      <p:pic>
        <p:nvPicPr>
          <p:cNvPr id="11" name="Content Placeholder 10">
            <a:extLst>
              <a:ext uri="{FF2B5EF4-FFF2-40B4-BE49-F238E27FC236}">
                <a16:creationId xmlns:a16="http://schemas.microsoft.com/office/drawing/2014/main" id="{C028FFC9-0DD4-4AA5-83D7-34FF78119CB4}"/>
              </a:ext>
            </a:extLst>
          </p:cNvPr>
          <p:cNvPicPr>
            <a:picLocks noGrp="1" noChangeAspect="1"/>
          </p:cNvPicPr>
          <p:nvPr>
            <p:ph idx="1"/>
          </p:nvPr>
        </p:nvPicPr>
        <p:blipFill>
          <a:blip r:embed="rId2"/>
          <a:stretch>
            <a:fillRect/>
          </a:stretch>
        </p:blipFill>
        <p:spPr>
          <a:xfrm>
            <a:off x="393767" y="3569022"/>
            <a:ext cx="3131098" cy="3007311"/>
          </a:xfrm>
        </p:spPr>
      </p:pic>
      <p:pic>
        <p:nvPicPr>
          <p:cNvPr id="10" name="Picture 9">
            <a:extLst>
              <a:ext uri="{FF2B5EF4-FFF2-40B4-BE49-F238E27FC236}">
                <a16:creationId xmlns:a16="http://schemas.microsoft.com/office/drawing/2014/main" id="{D99E11B4-F854-4C69-81AA-308CF0C02B68}"/>
              </a:ext>
            </a:extLst>
          </p:cNvPr>
          <p:cNvPicPr>
            <a:picLocks noChangeAspect="1"/>
          </p:cNvPicPr>
          <p:nvPr/>
        </p:nvPicPr>
        <p:blipFill>
          <a:blip r:embed="rId3"/>
          <a:stretch>
            <a:fillRect/>
          </a:stretch>
        </p:blipFill>
        <p:spPr>
          <a:xfrm>
            <a:off x="7630029" y="2101534"/>
            <a:ext cx="4413963" cy="4474799"/>
          </a:xfrm>
          <a:prstGeom prst="rect">
            <a:avLst/>
          </a:prstGeom>
        </p:spPr>
      </p:pic>
      <p:pic>
        <p:nvPicPr>
          <p:cNvPr id="18" name="Picture 17">
            <a:extLst>
              <a:ext uri="{FF2B5EF4-FFF2-40B4-BE49-F238E27FC236}">
                <a16:creationId xmlns:a16="http://schemas.microsoft.com/office/drawing/2014/main" id="{C4FF96E8-D468-4DE6-9A96-0DFBAC1AD6E0}"/>
              </a:ext>
            </a:extLst>
          </p:cNvPr>
          <p:cNvPicPr>
            <a:picLocks noChangeAspect="1"/>
          </p:cNvPicPr>
          <p:nvPr/>
        </p:nvPicPr>
        <p:blipFill rotWithShape="1">
          <a:blip r:embed="rId4"/>
          <a:srcRect l="4343" r="21404"/>
          <a:stretch/>
        </p:blipFill>
        <p:spPr>
          <a:xfrm>
            <a:off x="5000616" y="1405612"/>
            <a:ext cx="2573188" cy="1798849"/>
          </a:xfrm>
          <a:prstGeom prst="rect">
            <a:avLst/>
          </a:prstGeom>
        </p:spPr>
      </p:pic>
      <p:pic>
        <p:nvPicPr>
          <p:cNvPr id="7" name="Picture 6">
            <a:extLst>
              <a:ext uri="{FF2B5EF4-FFF2-40B4-BE49-F238E27FC236}">
                <a16:creationId xmlns:a16="http://schemas.microsoft.com/office/drawing/2014/main" id="{E22C8D32-FEA5-4C32-8691-AD8C01FC4351}"/>
              </a:ext>
            </a:extLst>
          </p:cNvPr>
          <p:cNvPicPr>
            <a:picLocks noChangeAspect="1"/>
          </p:cNvPicPr>
          <p:nvPr/>
        </p:nvPicPr>
        <p:blipFill>
          <a:blip r:embed="rId5"/>
          <a:stretch>
            <a:fillRect/>
          </a:stretch>
        </p:blipFill>
        <p:spPr>
          <a:xfrm>
            <a:off x="3844732" y="3429000"/>
            <a:ext cx="3508753" cy="3147333"/>
          </a:xfrm>
          <a:prstGeom prst="rect">
            <a:avLst/>
          </a:prstGeom>
        </p:spPr>
      </p:pic>
      <p:pic>
        <p:nvPicPr>
          <p:cNvPr id="13" name="Picture 12">
            <a:extLst>
              <a:ext uri="{FF2B5EF4-FFF2-40B4-BE49-F238E27FC236}">
                <a16:creationId xmlns:a16="http://schemas.microsoft.com/office/drawing/2014/main" id="{29496A6D-A110-4461-AD6D-3B1BA2C0734A}"/>
              </a:ext>
            </a:extLst>
          </p:cNvPr>
          <p:cNvPicPr>
            <a:picLocks noChangeAspect="1"/>
          </p:cNvPicPr>
          <p:nvPr/>
        </p:nvPicPr>
        <p:blipFill rotWithShape="1">
          <a:blip r:embed="rId6"/>
          <a:srcRect l="4019" t="1822" r="13683" b="-2038"/>
          <a:stretch/>
        </p:blipFill>
        <p:spPr>
          <a:xfrm>
            <a:off x="393767" y="1319264"/>
            <a:ext cx="4533340" cy="1971545"/>
          </a:xfrm>
          <a:prstGeom prst="rect">
            <a:avLst/>
          </a:prstGeom>
        </p:spPr>
      </p:pic>
    </p:spTree>
    <p:extLst>
      <p:ext uri="{BB962C8B-B14F-4D97-AF65-F5344CB8AC3E}">
        <p14:creationId xmlns:p14="http://schemas.microsoft.com/office/powerpoint/2010/main" val="66145211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2.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Vapor Trail design</Template>
  <TotalTime>393</TotalTime>
  <Words>643</Words>
  <Application>Microsoft Office PowerPoint</Application>
  <PresentationFormat>Widescreen</PresentationFormat>
  <Paragraphs>84</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Century Gothic</vt:lpstr>
      <vt:lpstr>Vapor Trail</vt:lpstr>
      <vt:lpstr>  </vt:lpstr>
      <vt:lpstr>introduction  </vt:lpstr>
      <vt:lpstr>Problem statement  </vt:lpstr>
      <vt:lpstr>Exploratory data analysis  </vt:lpstr>
      <vt:lpstr>Data preprocessing  </vt:lpstr>
      <vt:lpstr>Data preprocessing  </vt:lpstr>
      <vt:lpstr>Data preprocessing  </vt:lpstr>
      <vt:lpstr>Data visualisation  </vt:lpstr>
      <vt:lpstr>Data visualisation  </vt:lpstr>
      <vt:lpstr>Data visualisation  </vt:lpstr>
      <vt:lpstr>Sentiment analysis  </vt:lpstr>
      <vt:lpstr>Data preprocessing  </vt:lpstr>
      <vt:lpstr>Feature extraction  </vt:lpstr>
      <vt:lpstr>Text Cleaning  </vt:lpstr>
      <vt:lpstr>Removing stop words  </vt:lpstr>
      <vt:lpstr>Polarity  </vt:lpstr>
      <vt:lpstr>Word screening  </vt:lpstr>
      <vt:lpstr>Tokenization   </vt:lpstr>
      <vt:lpstr>TFIDF VECTORISATION  </vt:lpstr>
      <vt:lpstr>Final dataframe  </vt:lpstr>
      <vt:lpstr>Model building and metrics  </vt:lpstr>
      <vt:lpstr>Model building &amp; metrics  </vt:lpstr>
      <vt:lpstr>Model building &amp; metrics  </vt:lpstr>
      <vt:lpstr>Analysis   </vt:lpstr>
      <vt:lpstr>Analysis on findings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product recommendation   system that recommends quality products by exploiting user written reviews</dc:title>
  <dc:creator>Sakalabathula Sri Chakra Teja - [CB.EN.U4CSE19649]</dc:creator>
  <cp:lastModifiedBy>Sakalabathula Sri Chakra Teja - [CB.EN.U4CSE19649]</cp:lastModifiedBy>
  <cp:revision>25</cp:revision>
  <dcterms:created xsi:type="dcterms:W3CDTF">2021-09-21T13:51:17Z</dcterms:created>
  <dcterms:modified xsi:type="dcterms:W3CDTF">2021-11-17T03:26:02Z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